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
      <p:font typeface="Merriweather"/>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erriweather-bold.fntdata"/><Relationship Id="rId52" Type="http://schemas.openxmlformats.org/officeDocument/2006/relationships/font" Target="fonts/Merriweather-regular.fntdata"/><Relationship Id="rId11" Type="http://schemas.openxmlformats.org/officeDocument/2006/relationships/slide" Target="slides/slide6.xml"/><Relationship Id="rId55" Type="http://schemas.openxmlformats.org/officeDocument/2006/relationships/font" Target="fonts/Merriweather-boldItalic.fntdata"/><Relationship Id="rId10" Type="http://schemas.openxmlformats.org/officeDocument/2006/relationships/slide" Target="slides/slide5.xml"/><Relationship Id="rId54"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13c894d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13c894d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04ca9843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04ca9843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highlight>
                  <a:srgbClr val="FFFFFF"/>
                </a:highlight>
                <a:latin typeface="Roboto"/>
                <a:ea typeface="Roboto"/>
                <a:cs typeface="Roboto"/>
                <a:sym typeface="Roboto"/>
              </a:rPr>
              <a:t>Motivation</a:t>
            </a:r>
            <a:r>
              <a:rPr lang="en-GB" sz="2000">
                <a:solidFill>
                  <a:schemeClr val="dk1"/>
                </a:solidFill>
                <a:highlight>
                  <a:srgbClr val="FFFFFF"/>
                </a:highlight>
                <a:latin typeface="Roboto"/>
                <a:ea typeface="Roboto"/>
                <a:cs typeface="Roboto"/>
                <a:sym typeface="Roboto"/>
              </a:rPr>
              <a:t>. The Image Classification problem, which is the task of assigning an input image one label from a fixed set of categories. This is one of the core problems in Compu</a:t>
            </a:r>
            <a:r>
              <a:rPr lang="en-GB" sz="2000">
                <a:solidFill>
                  <a:schemeClr val="dk1"/>
                </a:solidFill>
                <a:highlight>
                  <a:srgbClr val="FFFFFF"/>
                </a:highlight>
                <a:latin typeface="Roboto"/>
                <a:ea typeface="Roboto"/>
                <a:cs typeface="Roboto"/>
                <a:sym typeface="Roboto"/>
              </a:rPr>
              <a:t>t</a:t>
            </a:r>
            <a:r>
              <a:rPr lang="en-GB" sz="2000">
                <a:solidFill>
                  <a:schemeClr val="dk1"/>
                </a:solidFill>
                <a:highlight>
                  <a:srgbClr val="FFFFFF"/>
                </a:highlight>
                <a:latin typeface="Roboto"/>
                <a:ea typeface="Roboto"/>
                <a:cs typeface="Roboto"/>
                <a:sym typeface="Roboto"/>
              </a:rPr>
              <a:t>er Vision that, despite its simplicity, has a large variety of practical applications. </a:t>
            </a:r>
            <a:endParaRPr sz="1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04ca9843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04ca9843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pPr>
            <a:r>
              <a:rPr b="1" lang="en-GB" sz="1200">
                <a:solidFill>
                  <a:schemeClr val="dk1"/>
                </a:solidFill>
                <a:highlight>
                  <a:srgbClr val="FFFFFF"/>
                </a:highlight>
                <a:latin typeface="Roboto"/>
                <a:ea typeface="Roboto"/>
                <a:cs typeface="Roboto"/>
                <a:sym typeface="Roboto"/>
              </a:rPr>
              <a:t>Challenges</a:t>
            </a:r>
            <a:r>
              <a:rPr lang="en-GB" sz="1200">
                <a:solidFill>
                  <a:schemeClr val="dk1"/>
                </a:solidFill>
                <a:highlight>
                  <a:srgbClr val="FFFFFF"/>
                </a:highlight>
                <a:latin typeface="Roboto"/>
                <a:ea typeface="Roboto"/>
                <a:cs typeface="Roboto"/>
                <a:sym typeface="Roboto"/>
              </a:rPr>
              <a:t>. Since this task of recognizing a visual concept (e.g. cat) is relatively trivial for a human to perform, it is worth considering the challenges involved from the perspective of a Computer Vision algorithm. As we present (an inexhaustive) list of challenges below, keep in mind the raw representation of images as a 3-D array of brightness values:</a:t>
            </a:r>
            <a:endParaRPr sz="1200">
              <a:solidFill>
                <a:schemeClr val="dk1"/>
              </a:solidFill>
              <a:highlight>
                <a:srgbClr val="FFFFFF"/>
              </a:highlight>
              <a:latin typeface="Roboto"/>
              <a:ea typeface="Roboto"/>
              <a:cs typeface="Roboto"/>
              <a:sym typeface="Roboto"/>
            </a:endParaRPr>
          </a:p>
          <a:p>
            <a:pPr indent="-304800" lvl="0" marL="647700" rtl="0" algn="l">
              <a:lnSpc>
                <a:spcPct val="115000"/>
              </a:lnSpc>
              <a:spcBef>
                <a:spcPts val="3000"/>
              </a:spcBef>
              <a:spcAft>
                <a:spcPts val="0"/>
              </a:spcAft>
              <a:buClr>
                <a:schemeClr val="dk1"/>
              </a:buClr>
              <a:buSzPts val="1200"/>
              <a:buFont typeface="Roboto"/>
              <a:buChar char="●"/>
            </a:pPr>
            <a:r>
              <a:rPr b="1" lang="en-GB" sz="1200">
                <a:solidFill>
                  <a:schemeClr val="dk1"/>
                </a:solidFill>
                <a:highlight>
                  <a:srgbClr val="FFFFFF"/>
                </a:highlight>
                <a:latin typeface="Roboto"/>
                <a:ea typeface="Roboto"/>
                <a:cs typeface="Roboto"/>
                <a:sym typeface="Roboto"/>
              </a:rPr>
              <a:t>Viewpoint variation</a:t>
            </a:r>
            <a:r>
              <a:rPr lang="en-GB" sz="1200">
                <a:solidFill>
                  <a:schemeClr val="dk1"/>
                </a:solidFill>
                <a:highlight>
                  <a:srgbClr val="FFFFFF"/>
                </a:highlight>
                <a:latin typeface="Roboto"/>
                <a:ea typeface="Roboto"/>
                <a:cs typeface="Roboto"/>
                <a:sym typeface="Roboto"/>
              </a:rPr>
              <a:t>. A single instance of an object can be oriented in many ways with respect to the camera.</a:t>
            </a:r>
            <a:endParaRPr sz="1200">
              <a:solidFill>
                <a:schemeClr val="dk1"/>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chemeClr val="dk1"/>
              </a:buClr>
              <a:buSzPts val="1200"/>
              <a:buFont typeface="Roboto"/>
              <a:buChar char="●"/>
            </a:pPr>
            <a:r>
              <a:rPr b="1" lang="en-GB" sz="1200">
                <a:solidFill>
                  <a:schemeClr val="dk1"/>
                </a:solidFill>
                <a:highlight>
                  <a:srgbClr val="FFFFFF"/>
                </a:highlight>
                <a:latin typeface="Roboto"/>
                <a:ea typeface="Roboto"/>
                <a:cs typeface="Roboto"/>
                <a:sym typeface="Roboto"/>
              </a:rPr>
              <a:t>Scale variation</a:t>
            </a:r>
            <a:r>
              <a:rPr lang="en-GB" sz="1200">
                <a:solidFill>
                  <a:schemeClr val="dk1"/>
                </a:solidFill>
                <a:highlight>
                  <a:srgbClr val="FFFFFF"/>
                </a:highlight>
                <a:latin typeface="Roboto"/>
                <a:ea typeface="Roboto"/>
                <a:cs typeface="Roboto"/>
                <a:sym typeface="Roboto"/>
              </a:rPr>
              <a:t>. Visual classes often exhibit variation in their size (size in the real world, not only in terms of their extent in the image).</a:t>
            </a:r>
            <a:endParaRPr sz="1200">
              <a:solidFill>
                <a:schemeClr val="dk1"/>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chemeClr val="dk1"/>
              </a:buClr>
              <a:buSzPts val="1200"/>
              <a:buFont typeface="Roboto"/>
              <a:buChar char="●"/>
            </a:pPr>
            <a:r>
              <a:rPr b="1" lang="en-GB" sz="1200">
                <a:solidFill>
                  <a:schemeClr val="dk1"/>
                </a:solidFill>
                <a:highlight>
                  <a:srgbClr val="FFFFFF"/>
                </a:highlight>
                <a:latin typeface="Roboto"/>
                <a:ea typeface="Roboto"/>
                <a:cs typeface="Roboto"/>
                <a:sym typeface="Roboto"/>
              </a:rPr>
              <a:t>Deformation</a:t>
            </a:r>
            <a:r>
              <a:rPr lang="en-GB" sz="1200">
                <a:solidFill>
                  <a:schemeClr val="dk1"/>
                </a:solidFill>
                <a:highlight>
                  <a:srgbClr val="FFFFFF"/>
                </a:highlight>
                <a:latin typeface="Roboto"/>
                <a:ea typeface="Roboto"/>
                <a:cs typeface="Roboto"/>
                <a:sym typeface="Roboto"/>
              </a:rPr>
              <a:t>. Many objects of interest are not rigid bodies and can be deformed in extreme ways.</a:t>
            </a:r>
            <a:endParaRPr sz="1200">
              <a:solidFill>
                <a:schemeClr val="dk1"/>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chemeClr val="dk1"/>
              </a:buClr>
              <a:buSzPts val="1200"/>
              <a:buFont typeface="Roboto"/>
              <a:buChar char="●"/>
            </a:pPr>
            <a:r>
              <a:rPr b="1" lang="en-GB" sz="1200">
                <a:solidFill>
                  <a:schemeClr val="dk1"/>
                </a:solidFill>
                <a:highlight>
                  <a:srgbClr val="FFFFFF"/>
                </a:highlight>
                <a:latin typeface="Roboto"/>
                <a:ea typeface="Roboto"/>
                <a:cs typeface="Roboto"/>
                <a:sym typeface="Roboto"/>
              </a:rPr>
              <a:t>Occlusion</a:t>
            </a:r>
            <a:r>
              <a:rPr lang="en-GB" sz="1200">
                <a:solidFill>
                  <a:schemeClr val="dk1"/>
                </a:solidFill>
                <a:highlight>
                  <a:srgbClr val="FFFFFF"/>
                </a:highlight>
                <a:latin typeface="Roboto"/>
                <a:ea typeface="Roboto"/>
                <a:cs typeface="Roboto"/>
                <a:sym typeface="Roboto"/>
              </a:rPr>
              <a:t>. The objects of interest can be occluded. Sometimes only a small portion of an object (as little as few pixels) could be visible.</a:t>
            </a:r>
            <a:endParaRPr sz="1200">
              <a:solidFill>
                <a:schemeClr val="dk1"/>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chemeClr val="dk1"/>
              </a:buClr>
              <a:buSzPts val="1200"/>
              <a:buFont typeface="Roboto"/>
              <a:buChar char="●"/>
            </a:pPr>
            <a:r>
              <a:rPr b="1" lang="en-GB" sz="1200">
                <a:solidFill>
                  <a:schemeClr val="dk1"/>
                </a:solidFill>
                <a:highlight>
                  <a:srgbClr val="FFFFFF"/>
                </a:highlight>
                <a:latin typeface="Roboto"/>
                <a:ea typeface="Roboto"/>
                <a:cs typeface="Roboto"/>
                <a:sym typeface="Roboto"/>
              </a:rPr>
              <a:t>Illumination conditions</a:t>
            </a:r>
            <a:r>
              <a:rPr lang="en-GB" sz="1200">
                <a:solidFill>
                  <a:schemeClr val="dk1"/>
                </a:solidFill>
                <a:highlight>
                  <a:srgbClr val="FFFFFF"/>
                </a:highlight>
                <a:latin typeface="Roboto"/>
                <a:ea typeface="Roboto"/>
                <a:cs typeface="Roboto"/>
                <a:sym typeface="Roboto"/>
              </a:rPr>
              <a:t>. The effects of illumination are drastic on the pixel level.</a:t>
            </a:r>
            <a:endParaRPr sz="1200">
              <a:solidFill>
                <a:schemeClr val="dk1"/>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chemeClr val="dk1"/>
              </a:buClr>
              <a:buSzPts val="1200"/>
              <a:buFont typeface="Roboto"/>
              <a:buChar char="●"/>
            </a:pPr>
            <a:r>
              <a:rPr b="1" lang="en-GB" sz="1200">
                <a:solidFill>
                  <a:schemeClr val="dk1"/>
                </a:solidFill>
                <a:highlight>
                  <a:srgbClr val="FFFFFF"/>
                </a:highlight>
                <a:latin typeface="Roboto"/>
                <a:ea typeface="Roboto"/>
                <a:cs typeface="Roboto"/>
                <a:sym typeface="Roboto"/>
              </a:rPr>
              <a:t>Background clutter</a:t>
            </a:r>
            <a:r>
              <a:rPr lang="en-GB" sz="1200">
                <a:solidFill>
                  <a:schemeClr val="dk1"/>
                </a:solidFill>
                <a:highlight>
                  <a:srgbClr val="FFFFFF"/>
                </a:highlight>
                <a:latin typeface="Roboto"/>
                <a:ea typeface="Roboto"/>
                <a:cs typeface="Roboto"/>
                <a:sym typeface="Roboto"/>
              </a:rPr>
              <a:t>. The objects of interest may </a:t>
            </a:r>
            <a:r>
              <a:rPr i="1" lang="en-GB" sz="1200">
                <a:solidFill>
                  <a:schemeClr val="dk1"/>
                </a:solidFill>
                <a:highlight>
                  <a:srgbClr val="FFFFFF"/>
                </a:highlight>
                <a:latin typeface="Roboto"/>
                <a:ea typeface="Roboto"/>
                <a:cs typeface="Roboto"/>
                <a:sym typeface="Roboto"/>
              </a:rPr>
              <a:t>blend</a:t>
            </a:r>
            <a:r>
              <a:rPr lang="en-GB" sz="1200">
                <a:solidFill>
                  <a:schemeClr val="dk1"/>
                </a:solidFill>
                <a:highlight>
                  <a:srgbClr val="FFFFFF"/>
                </a:highlight>
                <a:latin typeface="Roboto"/>
                <a:ea typeface="Roboto"/>
                <a:cs typeface="Roboto"/>
                <a:sym typeface="Roboto"/>
              </a:rPr>
              <a:t> into their environment, making them hard to identify.</a:t>
            </a:r>
            <a:endParaRPr sz="1200">
              <a:solidFill>
                <a:schemeClr val="dk1"/>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chemeClr val="dk1"/>
              </a:buClr>
              <a:buSzPts val="1200"/>
              <a:buFont typeface="Roboto"/>
              <a:buChar char="●"/>
            </a:pPr>
            <a:r>
              <a:rPr b="1" lang="en-GB" sz="1200">
                <a:solidFill>
                  <a:schemeClr val="dk1"/>
                </a:solidFill>
                <a:highlight>
                  <a:srgbClr val="FFFFFF"/>
                </a:highlight>
                <a:latin typeface="Roboto"/>
                <a:ea typeface="Roboto"/>
                <a:cs typeface="Roboto"/>
                <a:sym typeface="Roboto"/>
              </a:rPr>
              <a:t>Intra-class variation</a:t>
            </a:r>
            <a:r>
              <a:rPr lang="en-GB" sz="1200">
                <a:solidFill>
                  <a:schemeClr val="dk1"/>
                </a:solidFill>
                <a:highlight>
                  <a:srgbClr val="FFFFFF"/>
                </a:highlight>
                <a:latin typeface="Roboto"/>
                <a:ea typeface="Roboto"/>
                <a:cs typeface="Roboto"/>
                <a:sym typeface="Roboto"/>
              </a:rPr>
              <a:t>. The classes of interest can often be relatively broad, such as </a:t>
            </a:r>
            <a:r>
              <a:rPr i="1" lang="en-GB" sz="1200">
                <a:solidFill>
                  <a:schemeClr val="dk1"/>
                </a:solidFill>
                <a:highlight>
                  <a:srgbClr val="FFFFFF"/>
                </a:highlight>
                <a:latin typeface="Roboto"/>
                <a:ea typeface="Roboto"/>
                <a:cs typeface="Roboto"/>
                <a:sym typeface="Roboto"/>
              </a:rPr>
              <a:t>chair</a:t>
            </a:r>
            <a:r>
              <a:rPr lang="en-GB" sz="1200">
                <a:solidFill>
                  <a:schemeClr val="dk1"/>
                </a:solidFill>
                <a:highlight>
                  <a:srgbClr val="FFFFFF"/>
                </a:highlight>
                <a:latin typeface="Roboto"/>
                <a:ea typeface="Roboto"/>
                <a:cs typeface="Roboto"/>
                <a:sym typeface="Roboto"/>
              </a:rPr>
              <a:t>. There are many different types of these objects, each with their own appearance.</a:t>
            </a:r>
            <a:endParaRPr sz="1200">
              <a:solidFill>
                <a:schemeClr val="dk1"/>
              </a:solidFill>
              <a:highlight>
                <a:srgbClr val="FFFFFF"/>
              </a:highlight>
              <a:latin typeface="Roboto"/>
              <a:ea typeface="Roboto"/>
              <a:cs typeface="Roboto"/>
              <a:sym typeface="Roboto"/>
            </a:endParaRPr>
          </a:p>
          <a:p>
            <a:pPr indent="0" lvl="0" marL="0" rtl="0" algn="l">
              <a:spcBef>
                <a:spcPts val="30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be0ecb0b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be0ecb0b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highlight>
                  <a:srgbClr val="FFFFFF"/>
                </a:highlight>
                <a:latin typeface="Roboto"/>
                <a:ea typeface="Roboto"/>
                <a:cs typeface="Roboto"/>
                <a:sym typeface="Roboto"/>
              </a:rPr>
              <a:t>find the top </a:t>
            </a:r>
            <a:r>
              <a:rPr b="1" lang="en-GB" sz="1200">
                <a:solidFill>
                  <a:schemeClr val="dk1"/>
                </a:solidFill>
                <a:highlight>
                  <a:srgbClr val="FFFFFF"/>
                </a:highlight>
                <a:latin typeface="Roboto"/>
                <a:ea typeface="Roboto"/>
                <a:cs typeface="Roboto"/>
                <a:sym typeface="Roboto"/>
              </a:rPr>
              <a:t>k</a:t>
            </a:r>
            <a:r>
              <a:rPr lang="en-GB" sz="1200">
                <a:solidFill>
                  <a:schemeClr val="dk1"/>
                </a:solidFill>
                <a:highlight>
                  <a:srgbClr val="FFFFFF"/>
                </a:highlight>
                <a:latin typeface="Roboto"/>
                <a:ea typeface="Roboto"/>
                <a:cs typeface="Roboto"/>
                <a:sym typeface="Roboto"/>
              </a:rPr>
              <a:t> closest images, and have them vote on the label of the test image</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chemeClr val="dk1"/>
                </a:solidFill>
                <a:highlight>
                  <a:srgbClr val="FFFFFF"/>
                </a:highlight>
                <a:latin typeface="Roboto"/>
                <a:ea typeface="Roboto"/>
                <a:cs typeface="Roboto"/>
                <a:sym typeface="Roboto"/>
              </a:rPr>
              <a:t>disadvantages:</a:t>
            </a:r>
            <a:endParaRPr sz="1200">
              <a:solidFill>
                <a:schemeClr val="dk1"/>
              </a:solidFill>
              <a:highlight>
                <a:srgbClr val="FFFFFF"/>
              </a:highlight>
              <a:latin typeface="Roboto"/>
              <a:ea typeface="Roboto"/>
              <a:cs typeface="Roboto"/>
              <a:sym typeface="Roboto"/>
            </a:endParaRPr>
          </a:p>
          <a:p>
            <a:pPr indent="-304800" lvl="0" marL="647700" rtl="0" algn="l">
              <a:lnSpc>
                <a:spcPct val="115000"/>
              </a:lnSpc>
              <a:spcBef>
                <a:spcPts val="3000"/>
              </a:spcBef>
              <a:spcAft>
                <a:spcPts val="0"/>
              </a:spcAft>
              <a:buClr>
                <a:schemeClr val="dk1"/>
              </a:buClr>
              <a:buSzPts val="1200"/>
              <a:buFont typeface="Roboto"/>
              <a:buChar char="●"/>
            </a:pPr>
            <a:r>
              <a:rPr lang="en-GB" sz="1200">
                <a:solidFill>
                  <a:schemeClr val="dk1"/>
                </a:solidFill>
                <a:highlight>
                  <a:srgbClr val="FFFFFF"/>
                </a:highlight>
                <a:latin typeface="Roboto"/>
                <a:ea typeface="Roboto"/>
                <a:cs typeface="Roboto"/>
                <a:sym typeface="Roboto"/>
              </a:rPr>
              <a:t>The classifier must </a:t>
            </a:r>
            <a:r>
              <a:rPr i="1" lang="en-GB" sz="1200">
                <a:solidFill>
                  <a:schemeClr val="dk1"/>
                </a:solidFill>
                <a:highlight>
                  <a:srgbClr val="FFFFFF"/>
                </a:highlight>
                <a:latin typeface="Roboto"/>
                <a:ea typeface="Roboto"/>
                <a:cs typeface="Roboto"/>
                <a:sym typeface="Roboto"/>
              </a:rPr>
              <a:t>remember</a:t>
            </a:r>
            <a:r>
              <a:rPr lang="en-GB" sz="1200">
                <a:solidFill>
                  <a:schemeClr val="dk1"/>
                </a:solidFill>
                <a:highlight>
                  <a:srgbClr val="FFFFFF"/>
                </a:highlight>
                <a:latin typeface="Roboto"/>
                <a:ea typeface="Roboto"/>
                <a:cs typeface="Roboto"/>
                <a:sym typeface="Roboto"/>
              </a:rPr>
              <a:t> all of the training data and store it for future comparisons with the test data. This is space inefficient because datasets may easily be gigabytes in size.</a:t>
            </a:r>
            <a:endParaRPr sz="1200">
              <a:solidFill>
                <a:schemeClr val="dk1"/>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chemeClr val="dk1"/>
              </a:buClr>
              <a:buSzPts val="1200"/>
              <a:buFont typeface="Roboto"/>
              <a:buChar char="●"/>
            </a:pPr>
            <a:r>
              <a:rPr lang="en-GB" sz="1200">
                <a:solidFill>
                  <a:schemeClr val="dk1"/>
                </a:solidFill>
                <a:highlight>
                  <a:srgbClr val="FFFFFF"/>
                </a:highlight>
                <a:latin typeface="Roboto"/>
                <a:ea typeface="Roboto"/>
                <a:cs typeface="Roboto"/>
                <a:sym typeface="Roboto"/>
              </a:rPr>
              <a:t>Classifying a test image is expensive since it requires a comparison to all training images.</a:t>
            </a:r>
            <a:endParaRPr sz="1200">
              <a:solidFill>
                <a:schemeClr val="dk1"/>
              </a:solidFill>
              <a:highlight>
                <a:srgbClr val="FFFFFF"/>
              </a:highlight>
              <a:latin typeface="Roboto"/>
              <a:ea typeface="Roboto"/>
              <a:cs typeface="Roboto"/>
              <a:sym typeface="Roboto"/>
            </a:endParaRPr>
          </a:p>
          <a:p>
            <a:pPr indent="0" lvl="0" marL="0" rtl="0" algn="l">
              <a:spcBef>
                <a:spcPts val="3000"/>
              </a:spcBef>
              <a:spcAft>
                <a:spcPts val="0"/>
              </a:spcAft>
              <a:buNone/>
            </a:pPr>
            <a:r>
              <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04ca9843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04ca9843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highlight>
                  <a:srgbClr val="FFFFFF"/>
                </a:highlight>
                <a:latin typeface="Roboto"/>
                <a:ea typeface="Roboto"/>
                <a:cs typeface="Roboto"/>
                <a:sym typeface="Roboto"/>
              </a:rPr>
              <a:t>Each neuron receives input signals from its </a:t>
            </a:r>
            <a:r>
              <a:rPr b="1" lang="en-GB" sz="1200">
                <a:solidFill>
                  <a:schemeClr val="dk1"/>
                </a:solidFill>
                <a:highlight>
                  <a:srgbClr val="FFFFFF"/>
                </a:highlight>
                <a:latin typeface="Roboto"/>
                <a:ea typeface="Roboto"/>
                <a:cs typeface="Roboto"/>
                <a:sym typeface="Roboto"/>
              </a:rPr>
              <a:t>dendrites</a:t>
            </a:r>
            <a:r>
              <a:rPr lang="en-GB" sz="1200">
                <a:solidFill>
                  <a:schemeClr val="dk1"/>
                </a:solidFill>
                <a:highlight>
                  <a:srgbClr val="FFFFFF"/>
                </a:highlight>
                <a:latin typeface="Roboto"/>
                <a:ea typeface="Roboto"/>
                <a:cs typeface="Roboto"/>
                <a:sym typeface="Roboto"/>
              </a:rPr>
              <a:t> and produces output signals along its (single) </a:t>
            </a:r>
            <a:r>
              <a:rPr b="1" lang="en-GB" sz="1200">
                <a:solidFill>
                  <a:schemeClr val="dk1"/>
                </a:solidFill>
                <a:highlight>
                  <a:srgbClr val="FFFFFF"/>
                </a:highlight>
                <a:latin typeface="Roboto"/>
                <a:ea typeface="Roboto"/>
                <a:cs typeface="Roboto"/>
                <a:sym typeface="Roboto"/>
              </a:rPr>
              <a:t>axon</a:t>
            </a:r>
            <a:r>
              <a:rPr lang="en-GB" sz="1200">
                <a:solidFill>
                  <a:schemeClr val="dk1"/>
                </a:solidFill>
                <a:highlight>
                  <a:srgbClr val="FFFFFF"/>
                </a:highlight>
                <a:latin typeface="Roboto"/>
                <a:ea typeface="Roboto"/>
                <a:cs typeface="Roboto"/>
                <a:sym typeface="Roboto"/>
              </a:rPr>
              <a:t>. The axon eventually branches out and connects via synapses to dendrites of other neurons. In the computational model of a neuron, the signals that travel along the axons (e.g. x0) interact multiplicatively (e.g. w0x0) with the dendrites of the other neuron based on the synaptic strength at that synapse (e.g. w0). The idea is that the synaptic strengths (the weights w) are learnable and control the strength of influence (and its direction: excitory (positive weight) or inhibitory (negative weight)) of one neuron on another.</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2b0231d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2b0231d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2b0231db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2b0231db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2b0231db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2b0231db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04ca9843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04ca9843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highlight>
                  <a:srgbClr val="FFFFFF"/>
                </a:highlight>
                <a:latin typeface="Roboto"/>
                <a:ea typeface="Roboto"/>
                <a:cs typeface="Roboto"/>
                <a:sym typeface="Roboto"/>
              </a:rPr>
              <a:t>Another interpretation for the weights </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1450">
                <a:solidFill>
                  <a:schemeClr val="dk1"/>
                </a:solidFill>
                <a:highlight>
                  <a:srgbClr val="FFFFFF"/>
                </a:highlight>
                <a:latin typeface="Roboto"/>
                <a:ea typeface="Roboto"/>
                <a:cs typeface="Roboto"/>
                <a:sym typeface="Roboto"/>
              </a:rPr>
              <a:t>W</a:t>
            </a:r>
            <a:endParaRPr sz="14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highlight>
                  <a:srgbClr val="FFFFFF"/>
                </a:highlight>
                <a:latin typeface="Roboto"/>
                <a:ea typeface="Roboto"/>
                <a:cs typeface="Roboto"/>
                <a:sym typeface="Roboto"/>
              </a:rPr>
              <a:t>W is that each row of </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1450">
                <a:solidFill>
                  <a:schemeClr val="dk1"/>
                </a:solidFill>
                <a:highlight>
                  <a:srgbClr val="FFFFFF"/>
                </a:highlight>
                <a:latin typeface="Roboto"/>
                <a:ea typeface="Roboto"/>
                <a:cs typeface="Roboto"/>
                <a:sym typeface="Roboto"/>
              </a:rPr>
              <a:t>W</a:t>
            </a:r>
            <a:endParaRPr sz="14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chemeClr val="dk1"/>
                </a:solidFill>
                <a:highlight>
                  <a:srgbClr val="FFFFFF"/>
                </a:highlight>
                <a:latin typeface="Roboto"/>
                <a:ea typeface="Roboto"/>
                <a:cs typeface="Roboto"/>
                <a:sym typeface="Roboto"/>
              </a:rPr>
              <a:t>W corresponds to a </a:t>
            </a:r>
            <a:r>
              <a:rPr i="1" lang="en-GB" sz="1200">
                <a:solidFill>
                  <a:schemeClr val="dk1"/>
                </a:solidFill>
                <a:highlight>
                  <a:srgbClr val="FFFFFF"/>
                </a:highlight>
                <a:latin typeface="Roboto"/>
                <a:ea typeface="Roboto"/>
                <a:cs typeface="Roboto"/>
                <a:sym typeface="Roboto"/>
              </a:rPr>
              <a:t>template</a:t>
            </a:r>
            <a:r>
              <a:rPr lang="en-GB" sz="1200">
                <a:solidFill>
                  <a:schemeClr val="dk1"/>
                </a:solidFill>
                <a:highlight>
                  <a:srgbClr val="FFFFFF"/>
                </a:highlight>
                <a:latin typeface="Roboto"/>
                <a:ea typeface="Roboto"/>
                <a:cs typeface="Roboto"/>
                <a:sym typeface="Roboto"/>
              </a:rPr>
              <a:t> (or sometimes also called a </a:t>
            </a:r>
            <a:r>
              <a:rPr i="1" lang="en-GB" sz="1200">
                <a:solidFill>
                  <a:schemeClr val="dk1"/>
                </a:solidFill>
                <a:highlight>
                  <a:srgbClr val="FFFFFF"/>
                </a:highlight>
                <a:latin typeface="Roboto"/>
                <a:ea typeface="Roboto"/>
                <a:cs typeface="Roboto"/>
                <a:sym typeface="Roboto"/>
              </a:rPr>
              <a:t>prototype</a:t>
            </a:r>
            <a:r>
              <a:rPr lang="en-GB" sz="1200">
                <a:solidFill>
                  <a:schemeClr val="dk1"/>
                </a:solidFill>
                <a:highlight>
                  <a:srgbClr val="FFFFFF"/>
                </a:highlight>
                <a:latin typeface="Roboto"/>
                <a:ea typeface="Roboto"/>
                <a:cs typeface="Roboto"/>
                <a:sym typeface="Roboto"/>
              </a:rPr>
              <a:t>) for one of the classes.</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chemeClr val="dk1"/>
                </a:solidFill>
                <a:highlight>
                  <a:srgbClr val="FFFFFF"/>
                </a:highlight>
                <a:latin typeface="Roboto"/>
                <a:ea typeface="Roboto"/>
                <a:cs typeface="Roboto"/>
                <a:sym typeface="Roboto"/>
              </a:rPr>
              <a:t>How we get the images</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04ca984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04ca984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highlight>
                  <a:srgbClr val="FFFFFF"/>
                </a:highlight>
                <a:latin typeface="Roboto"/>
                <a:ea typeface="Roboto"/>
                <a:cs typeface="Roboto"/>
                <a:sym typeface="Roboto"/>
              </a:rPr>
              <a:t>Neural Networks are modeled as collections of neurons that are connected in an acyclic graph. In other words, the outputs of some neurons can become inputs to other neurons. Cycles are not allowed since that would imply an infinite loop in the forward pass of a network.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04ca9843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04ca9843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fc4127c0a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fc4127c0a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dk1"/>
                </a:solidFill>
              </a:rPr>
              <a:t>Problem description	</a:t>
            </a:r>
            <a:endParaRPr sz="1200" u="sng">
              <a:solidFill>
                <a:schemeClr val="dk1"/>
              </a:solidFill>
            </a:endParaRPr>
          </a:p>
          <a:p>
            <a:pPr indent="0" lvl="0" marL="0" rtl="0" algn="l">
              <a:lnSpc>
                <a:spcPct val="90000"/>
              </a:lnSpc>
              <a:spcBef>
                <a:spcPts val="1000"/>
              </a:spcBef>
              <a:spcAft>
                <a:spcPts val="0"/>
              </a:spcAft>
              <a:buNone/>
            </a:pPr>
            <a:r>
              <a:rPr lang="en-GB" sz="1200">
                <a:solidFill>
                  <a:schemeClr val="dk1"/>
                </a:solidFill>
              </a:rPr>
              <a:t>Apples are one of the most important temperate fruit crops in the world and it is considered one of the most popular fruits on the planet.</a:t>
            </a:r>
            <a:endParaRPr sz="1200">
              <a:solidFill>
                <a:schemeClr val="dk1"/>
              </a:solidFill>
            </a:endParaRPr>
          </a:p>
          <a:p>
            <a:pPr indent="0" lvl="0" marL="0" rtl="0" algn="l">
              <a:lnSpc>
                <a:spcPct val="90000"/>
              </a:lnSpc>
              <a:spcBef>
                <a:spcPts val="1000"/>
              </a:spcBef>
              <a:spcAft>
                <a:spcPts val="0"/>
              </a:spcAft>
              <a:buNone/>
            </a:pPr>
            <a:r>
              <a:rPr lang="en-GB" sz="1200">
                <a:solidFill>
                  <a:schemeClr val="dk1"/>
                </a:solidFill>
              </a:rPr>
              <a:t>Apple orchards in the United States are under constant threat from a large number of pathogens and insects. The Foliar (leaf) diseases pose a major threat to the overall productivity and quality of apple orchards. </a:t>
            </a:r>
            <a:endParaRPr sz="1200">
              <a:solidFill>
                <a:schemeClr val="dk1"/>
              </a:solidFill>
            </a:endParaRPr>
          </a:p>
          <a:p>
            <a:pPr indent="0" lvl="0" marL="0" rtl="0" algn="ctr">
              <a:spcBef>
                <a:spcPts val="0"/>
              </a:spcBef>
              <a:spcAft>
                <a:spcPts val="0"/>
              </a:spcAft>
              <a:buNone/>
            </a:pPr>
            <a:r>
              <a:t/>
            </a:r>
            <a:endParaRPr sz="28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04ca9843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04ca9843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04ca9843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04ca9843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be0ecb0b4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be0ecb0b4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c0e8049b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c0e8049b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 papers (20) target crops, while few works consider issues such as weed detection (8 papers), land cover (4papers), research on soil (2 papers), livestock agriculture (3 papers),obstacle detection (3 papers) and weather prediction (1 paper).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c0e8049bc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c0e8049bc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 papers (20) target crops, while few works consider issues such as weed detection (8 papers), land cover (4papers), research on soil (2 papers), livestock agriculture (3 papers),obstacle detection (3 papers) and weather prediction (1 paper).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c0e8049bc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c0e8049bc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Higher values help avoid the solver being stuck in local minima,which can reduce performance significantly.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c0e8049bc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c0e8049bc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c0e8049bc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c0e8049bc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be0ecb0b4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be0ecb0b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c0e8049b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c0e8049b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13c894d8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13c894d8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a:solidFill>
                  <a:schemeClr val="dk1"/>
                </a:solidFill>
              </a:rPr>
              <a:t>The current process for disease diagnosis in apple orchards is based on manual scouting by humans, which is time-consuming and expensive.</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GB">
                <a:solidFill>
                  <a:schemeClr val="dk1"/>
                </a:solidFill>
              </a:rPr>
              <a:t>In addition, appropriate and timely deployment of disease management depends on early disease detection. Incorrect and delayed diagnosis can result in either excessive or inadequate use of chemicals, with increased production costs and increased environmental and health impacts.</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GB">
                <a:solidFill>
                  <a:schemeClr val="dk1"/>
                </a:solidFill>
              </a:rPr>
              <a:t>The main objective of the competition is to develop machine learning-based models to accurately classify a given leaf image from the test dataset to a particular disease category, and to identify an individual disease from multiple disease symptoms on a single leaf image.</a:t>
            </a:r>
            <a:endParaRPr>
              <a:solidFill>
                <a:schemeClr val="dk1"/>
              </a:solidFill>
            </a:endParaRPr>
          </a:p>
          <a:p>
            <a:pPr indent="0" lvl="0" marL="0" rtl="0" algn="ctr">
              <a:spcBef>
                <a:spcPts val="0"/>
              </a:spcBef>
              <a:spcAft>
                <a:spcPts val="0"/>
              </a:spcAft>
              <a:buClr>
                <a:schemeClr val="dk1"/>
              </a:buClr>
              <a:buSzPts val="1100"/>
              <a:buFont typeface="Arial"/>
              <a:buNone/>
            </a:pPr>
            <a:r>
              <a:t/>
            </a:r>
            <a:endParaRPr sz="28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beff7da6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beff7da6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be0ecb0b4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be0ecb0b4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be0ecb0b4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be0ecb0b4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c0e8049b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c0e8049b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c0e8049bc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c0e8049b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c0e8049bc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c0e8049bc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be0ecb0b4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be0ecb0b4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c0e8049bc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c0e8049bc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c0e8049bc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c0e8049b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c0e8049b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c0e8049b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c4127c0a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c4127c0a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c0e8049bc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c0e8049bc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be0ecb0b4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be0ecb0b4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4384f9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4384f9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c4127c0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c4127c0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l">
              <a:lnSpc>
                <a:spcPct val="90000"/>
              </a:lnSpc>
              <a:spcBef>
                <a:spcPts val="1000"/>
              </a:spcBef>
              <a:spcAft>
                <a:spcPts val="0"/>
              </a:spcAft>
              <a:buNone/>
            </a:pPr>
            <a:r>
              <a:rPr lang="en-GB" sz="2800">
                <a:solidFill>
                  <a:schemeClr val="dk1"/>
                </a:solidFill>
              </a:rPr>
              <a:t>The dataset contains approximately 23,000 high-quality RGB images(1000X1000) of apple foliar diseases, including a large expert-annotated disease dataset.</a:t>
            </a:r>
            <a:endParaRPr sz="2800">
              <a:solidFill>
                <a:schemeClr val="dk1"/>
              </a:solidFill>
            </a:endParaRPr>
          </a:p>
          <a:p>
            <a:pPr indent="0" lvl="0" marL="0" rtl="1" algn="l">
              <a:lnSpc>
                <a:spcPct val="90000"/>
              </a:lnSpc>
              <a:spcBef>
                <a:spcPts val="1000"/>
              </a:spcBef>
              <a:spcAft>
                <a:spcPts val="0"/>
              </a:spcAft>
              <a:buNone/>
            </a:pPr>
            <a:r>
              <a:rPr lang="en-GB" sz="2800">
                <a:solidFill>
                  <a:schemeClr val="dk1"/>
                </a:solidFill>
              </a:rPr>
              <a:t>This dataset reflects real field scenarios by representing non-homogeneous backgrounds of leaf images taken at different maturity stages and at different times of day under different focal camera settings</a:t>
            </a:r>
            <a:endParaRPr sz="2800">
              <a:solidFill>
                <a:schemeClr val="dk1"/>
              </a:solidFill>
            </a:endParaRPr>
          </a:p>
          <a:p>
            <a:pPr indent="0" lvl="0" marL="0" rtl="1" algn="l">
              <a:lnSpc>
                <a:spcPct val="90000"/>
              </a:lnSpc>
              <a:spcBef>
                <a:spcPts val="1000"/>
              </a:spcBef>
              <a:spcAft>
                <a:spcPts val="0"/>
              </a:spcAft>
              <a:buNone/>
            </a:pPr>
            <a:r>
              <a:t/>
            </a:r>
            <a:endParaRPr sz="2800">
              <a:solidFill>
                <a:schemeClr val="dk1"/>
              </a:solidFill>
            </a:endParaRPr>
          </a:p>
          <a:p>
            <a:pPr indent="0" lvl="0" marL="0" rtl="1" algn="ctr">
              <a:lnSpc>
                <a:spcPct val="90000"/>
              </a:lnSpc>
              <a:spcBef>
                <a:spcPts val="1000"/>
              </a:spcBef>
              <a:spcAft>
                <a:spcPts val="0"/>
              </a:spcAft>
              <a:buNone/>
            </a:pPr>
            <a:r>
              <a:rPr lang="en-GB" sz="2800">
                <a:solidFill>
                  <a:schemeClr val="dk1"/>
                </a:solidFill>
              </a:rPr>
              <a:t>מדענים בתחום החקלאות יצרו את הדאטא סט הזה</a:t>
            </a:r>
            <a:endParaRPr sz="28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c4127c0a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c4127c0a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l">
              <a:lnSpc>
                <a:spcPct val="90000"/>
              </a:lnSpc>
              <a:spcBef>
                <a:spcPts val="100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28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be0ecb0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be0ecb0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c0e8049b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c0e8049b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c0e8049b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c0e8049b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27.png"/><Relationship Id="rId7"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53358" y="7947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t/>
            </a:r>
            <a:endParaRPr sz="7900"/>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4000">
                <a:solidFill>
                  <a:schemeClr val="dk1"/>
                </a:solidFill>
              </a:rPr>
              <a:t>Plant Pathology 2021 - FGVC8</a:t>
            </a:r>
            <a:endParaRPr/>
          </a:p>
        </p:txBody>
      </p:sp>
      <p:pic>
        <p:nvPicPr>
          <p:cNvPr id="56" name="Google Shape;56;p13"/>
          <p:cNvPicPr preferRelativeResize="0"/>
          <p:nvPr/>
        </p:nvPicPr>
        <p:blipFill>
          <a:blip r:embed="rId3">
            <a:alphaModFix/>
          </a:blip>
          <a:stretch>
            <a:fillRect/>
          </a:stretch>
        </p:blipFill>
        <p:spPr>
          <a:xfrm>
            <a:off x="2620113" y="737975"/>
            <a:ext cx="3987075" cy="3667525"/>
          </a:xfrm>
          <a:prstGeom prst="rect">
            <a:avLst/>
          </a:prstGeom>
          <a:noFill/>
          <a:ln>
            <a:noFill/>
          </a:ln>
        </p:spPr>
      </p:pic>
      <p:sp>
        <p:nvSpPr>
          <p:cNvPr id="57" name="Google Shape;57;p13"/>
          <p:cNvSpPr txBox="1"/>
          <p:nvPr/>
        </p:nvSpPr>
        <p:spPr>
          <a:xfrm>
            <a:off x="-13" y="4307050"/>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600">
                <a:solidFill>
                  <a:schemeClr val="dk1"/>
                </a:solidFill>
              </a:rPr>
              <a:t>One Apple a day keep the Lecturer away</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0" y="949225"/>
            <a:ext cx="4836874" cy="3376850"/>
          </a:xfrm>
          <a:prstGeom prst="rect">
            <a:avLst/>
          </a:prstGeom>
          <a:noFill/>
          <a:ln>
            <a:noFill/>
          </a:ln>
        </p:spPr>
      </p:pic>
      <p:sp>
        <p:nvSpPr>
          <p:cNvPr id="126" name="Google Shape;126;p22"/>
          <p:cNvSpPr txBox="1"/>
          <p:nvPr/>
        </p:nvSpPr>
        <p:spPr>
          <a:xfrm>
            <a:off x="5868275" y="381875"/>
            <a:ext cx="44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7" name="Google Shape;127;p22"/>
          <p:cNvSpPr txBox="1"/>
          <p:nvPr/>
        </p:nvSpPr>
        <p:spPr>
          <a:xfrm>
            <a:off x="0" y="0"/>
            <a:ext cx="9144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chemeClr val="dk1"/>
                </a:solidFill>
              </a:rPr>
              <a:t>Computers don’t see images as humans do. They see a matrix of pixels, each of which has three components: red, green and blue (ever heard of RGB?)</a:t>
            </a:r>
            <a:endParaRPr b="1" sz="1200">
              <a:solidFill>
                <a:schemeClr val="dk1"/>
              </a:solidFill>
            </a:endParaRPr>
          </a:p>
        </p:txBody>
      </p:sp>
      <p:pic>
        <p:nvPicPr>
          <p:cNvPr id="128" name="Google Shape;128;p22"/>
          <p:cNvPicPr preferRelativeResize="0"/>
          <p:nvPr/>
        </p:nvPicPr>
        <p:blipFill>
          <a:blip r:embed="rId4">
            <a:alphaModFix/>
          </a:blip>
          <a:stretch>
            <a:fillRect/>
          </a:stretch>
        </p:blipFill>
        <p:spPr>
          <a:xfrm>
            <a:off x="4836875" y="1328600"/>
            <a:ext cx="4307124" cy="247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3"/>
          <p:cNvPicPr preferRelativeResize="0"/>
          <p:nvPr/>
        </p:nvPicPr>
        <p:blipFill>
          <a:blip r:embed="rId3">
            <a:alphaModFix/>
          </a:blip>
          <a:stretch>
            <a:fillRect/>
          </a:stretch>
        </p:blipFill>
        <p:spPr>
          <a:xfrm>
            <a:off x="74375" y="838225"/>
            <a:ext cx="8839199" cy="346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nvSpPr>
        <p:spPr>
          <a:xfrm>
            <a:off x="827275" y="155875"/>
            <a:ext cx="7925100" cy="484800"/>
          </a:xfrm>
          <a:prstGeom prst="rect">
            <a:avLst/>
          </a:prstGeom>
          <a:noFill/>
          <a:ln>
            <a:noFill/>
          </a:ln>
        </p:spPr>
        <p:txBody>
          <a:bodyPr anchorCtr="0" anchor="t" bIns="91425" lIns="91425" spcFirstLastPara="1" rIns="91425" wrap="square" tIns="91425">
            <a:spAutoFit/>
          </a:bodyPr>
          <a:lstStyle/>
          <a:p>
            <a:pPr indent="0" lvl="0" marL="0" rtl="0" algn="ctr">
              <a:spcBef>
                <a:spcPts val="3000"/>
              </a:spcBef>
              <a:spcAft>
                <a:spcPts val="1500"/>
              </a:spcAft>
              <a:buNone/>
            </a:pPr>
            <a:r>
              <a:rPr b="1" lang="en-GB" sz="1950">
                <a:solidFill>
                  <a:schemeClr val="dk1"/>
                </a:solidFill>
                <a:highlight>
                  <a:srgbClr val="FFFFFF"/>
                </a:highlight>
                <a:latin typeface="Roboto"/>
                <a:ea typeface="Roboto"/>
                <a:cs typeface="Roboto"/>
                <a:sym typeface="Roboto"/>
              </a:rPr>
              <a:t>k - Nearest Neighbor Classifier</a:t>
            </a:r>
            <a:endParaRPr b="1" sz="1950">
              <a:solidFill>
                <a:schemeClr val="dk1"/>
              </a:solidFill>
              <a:highlight>
                <a:srgbClr val="FFFFFF"/>
              </a:highlight>
              <a:latin typeface="Roboto"/>
              <a:ea typeface="Roboto"/>
              <a:cs typeface="Roboto"/>
              <a:sym typeface="Roboto"/>
            </a:endParaRPr>
          </a:p>
        </p:txBody>
      </p:sp>
      <p:cxnSp>
        <p:nvCxnSpPr>
          <p:cNvPr id="139" name="Google Shape;139;p24"/>
          <p:cNvCxnSpPr/>
          <p:nvPr/>
        </p:nvCxnSpPr>
        <p:spPr>
          <a:xfrm>
            <a:off x="11799800" y="4339825"/>
            <a:ext cx="907800" cy="907800"/>
          </a:xfrm>
          <a:prstGeom prst="straightConnector1">
            <a:avLst/>
          </a:prstGeom>
          <a:noFill/>
          <a:ln cap="flat" cmpd="sng" w="9525">
            <a:solidFill>
              <a:schemeClr val="dk2"/>
            </a:solidFill>
            <a:prstDash val="solid"/>
            <a:round/>
            <a:headEnd len="med" w="med" type="none"/>
            <a:tailEnd len="med" w="med" type="none"/>
          </a:ln>
        </p:spPr>
      </p:cxnSp>
      <p:pic>
        <p:nvPicPr>
          <p:cNvPr id="140" name="Google Shape;140;p24"/>
          <p:cNvPicPr preferRelativeResize="0"/>
          <p:nvPr/>
        </p:nvPicPr>
        <p:blipFill rotWithShape="1">
          <a:blip r:embed="rId3">
            <a:alphaModFix/>
          </a:blip>
          <a:srcRect b="1739" l="14442" r="0" t="19921"/>
          <a:stretch/>
        </p:blipFill>
        <p:spPr>
          <a:xfrm>
            <a:off x="417844" y="1453299"/>
            <a:ext cx="2169630" cy="2648876"/>
          </a:xfrm>
          <a:prstGeom prst="rect">
            <a:avLst/>
          </a:prstGeom>
          <a:noFill/>
          <a:ln>
            <a:noFill/>
          </a:ln>
        </p:spPr>
      </p:pic>
      <p:sp>
        <p:nvSpPr>
          <p:cNvPr id="141" name="Google Shape;141;p24"/>
          <p:cNvSpPr/>
          <p:nvPr/>
        </p:nvSpPr>
        <p:spPr>
          <a:xfrm>
            <a:off x="2764675" y="2449838"/>
            <a:ext cx="1199100" cy="72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txBox="1"/>
          <p:nvPr/>
        </p:nvSpPr>
        <p:spPr>
          <a:xfrm>
            <a:off x="4140975" y="600700"/>
            <a:ext cx="5003100" cy="4494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3" name="Google Shape;143;p24"/>
          <p:cNvPicPr preferRelativeResize="0"/>
          <p:nvPr/>
        </p:nvPicPr>
        <p:blipFill rotWithShape="1">
          <a:blip r:embed="rId4">
            <a:alphaModFix/>
          </a:blip>
          <a:srcRect b="56651" l="58390" r="0" t="0"/>
          <a:stretch/>
        </p:blipFill>
        <p:spPr>
          <a:xfrm>
            <a:off x="6544050" y="640675"/>
            <a:ext cx="2599950" cy="2367600"/>
          </a:xfrm>
          <a:prstGeom prst="rect">
            <a:avLst/>
          </a:prstGeom>
          <a:noFill/>
          <a:ln>
            <a:noFill/>
          </a:ln>
          <a:effectLst>
            <a:reflection blurRad="0" dir="5400000" dist="38100" endA="0" endPos="30000" fadeDir="5400012" kx="0" rotWithShape="0" algn="bl" stA="50000" stPos="0" sy="-100000" ky="0"/>
          </a:effectLst>
        </p:spPr>
      </p:pic>
      <p:pic>
        <p:nvPicPr>
          <p:cNvPr id="144" name="Google Shape;144;p24"/>
          <p:cNvPicPr preferRelativeResize="0"/>
          <p:nvPr/>
        </p:nvPicPr>
        <p:blipFill rotWithShape="1">
          <a:blip r:embed="rId4">
            <a:alphaModFix/>
          </a:blip>
          <a:srcRect b="0" l="0" r="55877" t="51510"/>
          <a:stretch/>
        </p:blipFill>
        <p:spPr>
          <a:xfrm>
            <a:off x="4166200" y="2336861"/>
            <a:ext cx="2757475" cy="26488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5"/>
          <p:cNvPicPr preferRelativeResize="0"/>
          <p:nvPr/>
        </p:nvPicPr>
        <p:blipFill>
          <a:blip r:embed="rId3">
            <a:alphaModFix/>
          </a:blip>
          <a:stretch>
            <a:fillRect/>
          </a:stretch>
        </p:blipFill>
        <p:spPr>
          <a:xfrm>
            <a:off x="790525" y="732075"/>
            <a:ext cx="7219950" cy="3086100"/>
          </a:xfrm>
          <a:prstGeom prst="rect">
            <a:avLst/>
          </a:prstGeom>
          <a:noFill/>
          <a:ln>
            <a:noFill/>
          </a:ln>
        </p:spPr>
      </p:pic>
      <p:sp>
        <p:nvSpPr>
          <p:cNvPr id="150" name="Google Shape;150;p25"/>
          <p:cNvSpPr txBox="1"/>
          <p:nvPr/>
        </p:nvSpPr>
        <p:spPr>
          <a:xfrm>
            <a:off x="300400" y="338900"/>
            <a:ext cx="841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dk1"/>
                </a:solidFill>
                <a:highlight>
                  <a:srgbClr val="FFFFFF"/>
                </a:highlight>
                <a:latin typeface="Roboto"/>
                <a:ea typeface="Roboto"/>
                <a:cs typeface="Roboto"/>
                <a:sym typeface="Roboto"/>
              </a:rPr>
              <a:t>The diagram below shows a cartoon drawing of a biological neuron (left) and a common mathematical model (right).</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ctrTitle"/>
          </p:nvPr>
        </p:nvSpPr>
        <p:spPr>
          <a:xfrm>
            <a:off x="187075" y="271900"/>
            <a:ext cx="8520600" cy="916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In the computer world..</a:t>
            </a:r>
            <a:endParaRPr/>
          </a:p>
        </p:txBody>
      </p:sp>
      <p:pic>
        <p:nvPicPr>
          <p:cNvPr id="156" name="Google Shape;156;p26"/>
          <p:cNvPicPr preferRelativeResize="0"/>
          <p:nvPr/>
        </p:nvPicPr>
        <p:blipFill>
          <a:blip r:embed="rId3">
            <a:alphaModFix/>
          </a:blip>
          <a:stretch>
            <a:fillRect/>
          </a:stretch>
        </p:blipFill>
        <p:spPr>
          <a:xfrm>
            <a:off x="1937325" y="1188400"/>
            <a:ext cx="4826275" cy="3668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ctrTitle"/>
          </p:nvPr>
        </p:nvSpPr>
        <p:spPr>
          <a:xfrm>
            <a:off x="68700" y="189450"/>
            <a:ext cx="9006600" cy="155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980"/>
              <a:t>There are</a:t>
            </a:r>
            <a:r>
              <a:rPr lang="en-GB" sz="3980"/>
              <a:t> different activations functions…</a:t>
            </a:r>
            <a:endParaRPr sz="3980"/>
          </a:p>
        </p:txBody>
      </p:sp>
      <p:pic>
        <p:nvPicPr>
          <p:cNvPr id="162" name="Google Shape;162;p27"/>
          <p:cNvPicPr preferRelativeResize="0"/>
          <p:nvPr/>
        </p:nvPicPr>
        <p:blipFill>
          <a:blip r:embed="rId3">
            <a:alphaModFix/>
          </a:blip>
          <a:stretch>
            <a:fillRect/>
          </a:stretch>
        </p:blipFill>
        <p:spPr>
          <a:xfrm>
            <a:off x="1280902" y="1744650"/>
            <a:ext cx="6649598" cy="334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ctrTitle"/>
          </p:nvPr>
        </p:nvSpPr>
        <p:spPr>
          <a:xfrm>
            <a:off x="221075" y="283225"/>
            <a:ext cx="8520600" cy="927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A simple neural network</a:t>
            </a:r>
            <a:endParaRPr/>
          </a:p>
        </p:txBody>
      </p:sp>
      <p:pic>
        <p:nvPicPr>
          <p:cNvPr id="168" name="Google Shape;168;p28"/>
          <p:cNvPicPr preferRelativeResize="0"/>
          <p:nvPr/>
        </p:nvPicPr>
        <p:blipFill>
          <a:blip r:embed="rId3">
            <a:alphaModFix/>
          </a:blip>
          <a:stretch>
            <a:fillRect/>
          </a:stretch>
        </p:blipFill>
        <p:spPr>
          <a:xfrm>
            <a:off x="1801350" y="1211125"/>
            <a:ext cx="5642000" cy="3748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nvSpPr>
        <p:spPr>
          <a:xfrm>
            <a:off x="2657150" y="0"/>
            <a:ext cx="53472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350">
                <a:solidFill>
                  <a:srgbClr val="222222"/>
                </a:solidFill>
                <a:highlight>
                  <a:schemeClr val="lt1"/>
                </a:highlight>
              </a:rPr>
              <a:t>Fully connected Neural Networks</a:t>
            </a:r>
            <a:endParaRPr b="1" sz="19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chemeClr val="dk1"/>
              </a:solidFill>
            </a:endParaRPr>
          </a:p>
        </p:txBody>
      </p:sp>
      <p:pic>
        <p:nvPicPr>
          <p:cNvPr id="174" name="Google Shape;174;p29"/>
          <p:cNvPicPr preferRelativeResize="0"/>
          <p:nvPr/>
        </p:nvPicPr>
        <p:blipFill>
          <a:blip r:embed="rId3">
            <a:alphaModFix/>
          </a:blip>
          <a:stretch>
            <a:fillRect/>
          </a:stretch>
        </p:blipFill>
        <p:spPr>
          <a:xfrm>
            <a:off x="93650" y="781900"/>
            <a:ext cx="3477675" cy="3080575"/>
          </a:xfrm>
          <a:prstGeom prst="rect">
            <a:avLst/>
          </a:prstGeom>
          <a:noFill/>
          <a:ln>
            <a:noFill/>
          </a:ln>
        </p:spPr>
      </p:pic>
      <p:pic>
        <p:nvPicPr>
          <p:cNvPr id="175" name="Google Shape;175;p29"/>
          <p:cNvPicPr preferRelativeResize="0"/>
          <p:nvPr/>
        </p:nvPicPr>
        <p:blipFill>
          <a:blip r:embed="rId4">
            <a:alphaModFix/>
          </a:blip>
          <a:stretch>
            <a:fillRect/>
          </a:stretch>
        </p:blipFill>
        <p:spPr>
          <a:xfrm>
            <a:off x="3571325" y="1548900"/>
            <a:ext cx="5267874" cy="21678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0"/>
          <p:cNvPicPr preferRelativeResize="0"/>
          <p:nvPr/>
        </p:nvPicPr>
        <p:blipFill>
          <a:blip r:embed="rId3">
            <a:alphaModFix/>
          </a:blip>
          <a:stretch>
            <a:fillRect/>
          </a:stretch>
        </p:blipFill>
        <p:spPr>
          <a:xfrm>
            <a:off x="65425" y="0"/>
            <a:ext cx="4506575" cy="3086700"/>
          </a:xfrm>
          <a:prstGeom prst="rect">
            <a:avLst/>
          </a:prstGeom>
          <a:noFill/>
          <a:ln>
            <a:noFill/>
          </a:ln>
        </p:spPr>
      </p:pic>
      <p:pic>
        <p:nvPicPr>
          <p:cNvPr id="181" name="Google Shape;181;p30"/>
          <p:cNvPicPr preferRelativeResize="0"/>
          <p:nvPr/>
        </p:nvPicPr>
        <p:blipFill>
          <a:blip r:embed="rId4">
            <a:alphaModFix/>
          </a:blip>
          <a:stretch>
            <a:fillRect/>
          </a:stretch>
        </p:blipFill>
        <p:spPr>
          <a:xfrm>
            <a:off x="3694775" y="2470550"/>
            <a:ext cx="5449225" cy="2672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nvSpPr>
        <p:spPr>
          <a:xfrm>
            <a:off x="886550" y="308275"/>
            <a:ext cx="8137800" cy="715800"/>
          </a:xfrm>
          <a:prstGeom prst="rect">
            <a:avLst/>
          </a:prstGeom>
          <a:noFill/>
          <a:ln>
            <a:noFill/>
          </a:ln>
        </p:spPr>
        <p:txBody>
          <a:bodyPr anchorCtr="0" anchor="t" bIns="91425" lIns="91425" spcFirstLastPara="1" rIns="91425" wrap="square" tIns="91425">
            <a:spAutoFit/>
          </a:bodyPr>
          <a:lstStyle/>
          <a:p>
            <a:pPr indent="0" lvl="0" marL="0" rtl="0" algn="l">
              <a:lnSpc>
                <a:spcPct val="182608"/>
              </a:lnSpc>
              <a:spcBef>
                <a:spcPts val="1400"/>
              </a:spcBef>
              <a:spcAft>
                <a:spcPts val="0"/>
              </a:spcAft>
              <a:buClr>
                <a:schemeClr val="dk1"/>
              </a:buClr>
              <a:buSzPts val="1100"/>
              <a:buFont typeface="Arial"/>
              <a:buNone/>
            </a:pPr>
            <a:r>
              <a:rPr b="1" lang="en-GB" sz="3450" u="sng">
                <a:solidFill>
                  <a:srgbClr val="292929"/>
                </a:solidFill>
                <a:highlight>
                  <a:srgbClr val="FFFFFF"/>
                </a:highlight>
              </a:rPr>
              <a:t>Convolutional Neural Network</a:t>
            </a:r>
            <a:endParaRPr b="1" sz="3450" u="sng">
              <a:solidFill>
                <a:srgbClr val="292929"/>
              </a:solidFill>
              <a:highlight>
                <a:srgbClr val="FFFFFF"/>
              </a:highlight>
            </a:endParaRPr>
          </a:p>
        </p:txBody>
      </p:sp>
      <p:sp>
        <p:nvSpPr>
          <p:cNvPr id="187" name="Google Shape;187;p31"/>
          <p:cNvSpPr txBox="1"/>
          <p:nvPr/>
        </p:nvSpPr>
        <p:spPr>
          <a:xfrm>
            <a:off x="221625" y="1520800"/>
            <a:ext cx="8854200" cy="273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800">
                <a:highlight>
                  <a:schemeClr val="lt1"/>
                </a:highlight>
              </a:rPr>
              <a:t>So what are Convolutional Neural Networks?</a:t>
            </a:r>
            <a:endParaRPr sz="1800">
              <a:highlight>
                <a:schemeClr val="lt1"/>
              </a:highlight>
            </a:endParaRPr>
          </a:p>
          <a:p>
            <a:pPr indent="0" lvl="0" marL="0" rtl="0" algn="l">
              <a:spcBef>
                <a:spcPts val="0"/>
              </a:spcBef>
              <a:spcAft>
                <a:spcPts val="0"/>
              </a:spcAft>
              <a:buNone/>
            </a:pPr>
            <a:r>
              <a:rPr lang="en-GB" sz="1800">
                <a:highlight>
                  <a:schemeClr val="lt1"/>
                </a:highlight>
              </a:rPr>
              <a:t>They are a multi-layered neural network that is known to be able to detect patterns and complex features.</a:t>
            </a:r>
            <a:endParaRPr sz="1800">
              <a:highlight>
                <a:schemeClr val="lt1"/>
              </a:highlight>
            </a:endParaRPr>
          </a:p>
          <a:p>
            <a:pPr indent="0" lvl="0" marL="0" rtl="0" algn="l">
              <a:spcBef>
                <a:spcPts val="0"/>
              </a:spcBef>
              <a:spcAft>
                <a:spcPts val="0"/>
              </a:spcAft>
              <a:buClr>
                <a:schemeClr val="dk1"/>
              </a:buClr>
              <a:buSzPts val="1100"/>
              <a:buFont typeface="Arial"/>
              <a:buNone/>
            </a:pPr>
            <a:r>
              <a:rPr lang="en-GB" sz="1800">
                <a:solidFill>
                  <a:schemeClr val="dk1"/>
                </a:solidFill>
              </a:rPr>
              <a:t>The convolutional layers encode multiple lower-level features into more discriminative features, in a way that is </a:t>
            </a:r>
            <a:r>
              <a:rPr lang="en-GB" sz="1800" u="sng">
                <a:solidFill>
                  <a:schemeClr val="dk1"/>
                </a:solidFill>
              </a:rPr>
              <a:t>spatially context-aware</a:t>
            </a:r>
            <a:r>
              <a:rPr lang="en-GB" sz="1800">
                <a:solidFill>
                  <a:schemeClr val="dk1"/>
                </a:solidFill>
              </a:rPr>
              <a:t>.</a:t>
            </a:r>
            <a:endParaRPr sz="1800">
              <a:highlight>
                <a:schemeClr val="lt1"/>
              </a:highlight>
            </a:endParaRPr>
          </a:p>
          <a:p>
            <a:pPr indent="0" lvl="0" marL="0" rtl="0" algn="l">
              <a:spcBef>
                <a:spcPts val="0"/>
              </a:spcBef>
              <a:spcAft>
                <a:spcPts val="0"/>
              </a:spcAft>
              <a:buNone/>
            </a:pPr>
            <a:r>
              <a:rPr lang="en-GB" sz="1800">
                <a:highlight>
                  <a:schemeClr val="lt1"/>
                </a:highlight>
              </a:rPr>
              <a:t>In the world of image classifications the benefit of using a Convolutional Neural Network is that it is more efficient in terms of accuracy and speed.</a:t>
            </a:r>
            <a:endParaRPr sz="1800">
              <a:highlight>
                <a:schemeClr val="lt1"/>
              </a:highlight>
            </a:endParaRPr>
          </a:p>
          <a:p>
            <a:pPr indent="0" lvl="0" marL="0" rtl="0" algn="l">
              <a:spcBef>
                <a:spcPts val="0"/>
              </a:spcBef>
              <a:spcAft>
                <a:spcPts val="0"/>
              </a:spcAft>
              <a:buClr>
                <a:schemeClr val="dk1"/>
              </a:buClr>
              <a:buSzPts val="1100"/>
              <a:buFont typeface="Arial"/>
              <a:buNone/>
            </a:pPr>
            <a:r>
              <a:t/>
            </a:r>
            <a:endParaRPr sz="2200">
              <a:highlight>
                <a:schemeClr val="lt2"/>
              </a:highlight>
            </a:endParaRPr>
          </a:p>
          <a:p>
            <a:pPr indent="0" lvl="0" marL="0" rtl="1" algn="r">
              <a:spcBef>
                <a:spcPts val="0"/>
              </a:spcBef>
              <a:spcAft>
                <a:spcPts val="0"/>
              </a:spcAft>
              <a:buNone/>
            </a:pPr>
            <a:r>
              <a:t/>
            </a:r>
            <a:endParaRPr sz="1800">
              <a:highlight>
                <a:schemeClr val="lt2"/>
              </a:highlight>
            </a:endParaRPr>
          </a:p>
        </p:txBody>
      </p:sp>
      <p:sp>
        <p:nvSpPr>
          <p:cNvPr id="188" name="Google Shape;188;p31"/>
          <p:cNvSpPr txBox="1"/>
          <p:nvPr/>
        </p:nvSpPr>
        <p:spPr>
          <a:xfrm>
            <a:off x="221625" y="3669250"/>
            <a:ext cx="72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672275" y="-113950"/>
            <a:ext cx="6328800" cy="858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400"/>
              <a:t>Problem Description</a:t>
            </a:r>
            <a:endParaRPr sz="4400"/>
          </a:p>
        </p:txBody>
      </p:sp>
      <p:pic>
        <p:nvPicPr>
          <p:cNvPr id="63" name="Google Shape;63;p14"/>
          <p:cNvPicPr preferRelativeResize="0"/>
          <p:nvPr/>
        </p:nvPicPr>
        <p:blipFill rotWithShape="1">
          <a:blip r:embed="rId3">
            <a:alphaModFix/>
          </a:blip>
          <a:srcRect b="0" l="0" r="69904" t="8917"/>
          <a:stretch/>
        </p:blipFill>
        <p:spPr>
          <a:xfrm>
            <a:off x="-22725" y="743500"/>
            <a:ext cx="2988011" cy="1992650"/>
          </a:xfrm>
          <a:prstGeom prst="rect">
            <a:avLst/>
          </a:prstGeom>
          <a:noFill/>
          <a:ln>
            <a:noFill/>
          </a:ln>
        </p:spPr>
      </p:pic>
      <p:sp>
        <p:nvSpPr>
          <p:cNvPr id="64" name="Google Shape;64;p14"/>
          <p:cNvSpPr txBox="1"/>
          <p:nvPr/>
        </p:nvSpPr>
        <p:spPr>
          <a:xfrm>
            <a:off x="-26850" y="410725"/>
            <a:ext cx="1144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c</a:t>
            </a:r>
            <a:r>
              <a:rPr b="1" lang="en-GB" sz="1700"/>
              <a:t>omplex</a:t>
            </a:r>
            <a:endParaRPr b="1" sz="1700"/>
          </a:p>
        </p:txBody>
      </p:sp>
      <p:pic>
        <p:nvPicPr>
          <p:cNvPr id="65" name="Google Shape;65;p14"/>
          <p:cNvPicPr preferRelativeResize="0"/>
          <p:nvPr/>
        </p:nvPicPr>
        <p:blipFill rotWithShape="1">
          <a:blip r:embed="rId4">
            <a:alphaModFix/>
          </a:blip>
          <a:srcRect b="0" l="34710" r="34877" t="7706"/>
          <a:stretch/>
        </p:blipFill>
        <p:spPr>
          <a:xfrm>
            <a:off x="2996800" y="1265461"/>
            <a:ext cx="3088912" cy="1992638"/>
          </a:xfrm>
          <a:prstGeom prst="rect">
            <a:avLst/>
          </a:prstGeom>
          <a:noFill/>
          <a:ln>
            <a:noFill/>
          </a:ln>
        </p:spPr>
      </p:pic>
      <p:sp>
        <p:nvSpPr>
          <p:cNvPr id="66" name="Google Shape;66;p14"/>
          <p:cNvSpPr txBox="1"/>
          <p:nvPr/>
        </p:nvSpPr>
        <p:spPr>
          <a:xfrm>
            <a:off x="3168725" y="972100"/>
            <a:ext cx="2091900" cy="431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000"/>
              </a:spcBef>
              <a:spcAft>
                <a:spcPts val="0"/>
              </a:spcAft>
              <a:buClr>
                <a:schemeClr val="dk1"/>
              </a:buClr>
              <a:buSzPts val="523"/>
              <a:buFont typeface="Arial"/>
              <a:buNone/>
            </a:pPr>
            <a:r>
              <a:rPr b="1" lang="en-GB" sz="1602">
                <a:solidFill>
                  <a:schemeClr val="dk1"/>
                </a:solidFill>
              </a:rPr>
              <a:t>F</a:t>
            </a:r>
            <a:r>
              <a:rPr b="1" lang="en-GB" sz="1602">
                <a:solidFill>
                  <a:schemeClr val="dk1"/>
                </a:solidFill>
              </a:rPr>
              <a:t>rog eye leaf spot</a:t>
            </a:r>
            <a:endParaRPr b="1" sz="1900"/>
          </a:p>
        </p:txBody>
      </p:sp>
      <p:pic>
        <p:nvPicPr>
          <p:cNvPr id="67" name="Google Shape;67;p14"/>
          <p:cNvPicPr preferRelativeResize="0"/>
          <p:nvPr/>
        </p:nvPicPr>
        <p:blipFill rotWithShape="1">
          <a:blip r:embed="rId5">
            <a:alphaModFix/>
          </a:blip>
          <a:srcRect b="0" l="35476" r="35307" t="7706"/>
          <a:stretch/>
        </p:blipFill>
        <p:spPr>
          <a:xfrm>
            <a:off x="6160675" y="599400"/>
            <a:ext cx="2751849" cy="2123387"/>
          </a:xfrm>
          <a:prstGeom prst="rect">
            <a:avLst/>
          </a:prstGeom>
          <a:noFill/>
          <a:ln>
            <a:noFill/>
          </a:ln>
        </p:spPr>
      </p:pic>
      <p:sp>
        <p:nvSpPr>
          <p:cNvPr id="68" name="Google Shape;68;p14"/>
          <p:cNvSpPr txBox="1"/>
          <p:nvPr/>
        </p:nvSpPr>
        <p:spPr>
          <a:xfrm>
            <a:off x="6620075" y="265975"/>
            <a:ext cx="1799100" cy="431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000"/>
              </a:spcBef>
              <a:spcAft>
                <a:spcPts val="0"/>
              </a:spcAft>
              <a:buNone/>
            </a:pPr>
            <a:r>
              <a:rPr b="1" lang="en-GB" sz="1602">
                <a:solidFill>
                  <a:schemeClr val="dk1"/>
                </a:solidFill>
              </a:rPr>
              <a:t>P</a:t>
            </a:r>
            <a:r>
              <a:rPr b="1" lang="en-GB" sz="1602">
                <a:solidFill>
                  <a:schemeClr val="dk1"/>
                </a:solidFill>
              </a:rPr>
              <a:t>owdery mildew</a:t>
            </a:r>
            <a:endParaRPr b="1" sz="1800"/>
          </a:p>
        </p:txBody>
      </p:sp>
      <p:pic>
        <p:nvPicPr>
          <p:cNvPr id="69" name="Google Shape;69;p14"/>
          <p:cNvPicPr preferRelativeResize="0"/>
          <p:nvPr/>
        </p:nvPicPr>
        <p:blipFill rotWithShape="1">
          <a:blip r:embed="rId6">
            <a:alphaModFix/>
          </a:blip>
          <a:srcRect b="0" l="35051" r="35341" t="8800"/>
          <a:stretch/>
        </p:blipFill>
        <p:spPr>
          <a:xfrm>
            <a:off x="3050" y="2987523"/>
            <a:ext cx="2988000" cy="2248077"/>
          </a:xfrm>
          <a:prstGeom prst="rect">
            <a:avLst/>
          </a:prstGeom>
          <a:noFill/>
          <a:ln>
            <a:noFill/>
          </a:ln>
        </p:spPr>
      </p:pic>
      <p:sp>
        <p:nvSpPr>
          <p:cNvPr id="70" name="Google Shape;70;p14"/>
          <p:cNvSpPr txBox="1"/>
          <p:nvPr/>
        </p:nvSpPr>
        <p:spPr>
          <a:xfrm>
            <a:off x="49350" y="2614000"/>
            <a:ext cx="103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rust</a:t>
            </a:r>
            <a:endParaRPr b="1" sz="1800"/>
          </a:p>
        </p:txBody>
      </p:sp>
      <p:pic>
        <p:nvPicPr>
          <p:cNvPr id="71" name="Google Shape;71;p14"/>
          <p:cNvPicPr preferRelativeResize="0"/>
          <p:nvPr/>
        </p:nvPicPr>
        <p:blipFill rotWithShape="1">
          <a:blip r:embed="rId7">
            <a:alphaModFix/>
          </a:blip>
          <a:srcRect b="0" l="69904" r="0" t="8917"/>
          <a:stretch/>
        </p:blipFill>
        <p:spPr>
          <a:xfrm>
            <a:off x="5964652" y="3060699"/>
            <a:ext cx="3184024" cy="2123375"/>
          </a:xfrm>
          <a:prstGeom prst="rect">
            <a:avLst/>
          </a:prstGeom>
          <a:noFill/>
          <a:ln>
            <a:noFill/>
          </a:ln>
        </p:spPr>
      </p:pic>
      <p:sp>
        <p:nvSpPr>
          <p:cNvPr id="72" name="Google Shape;72;p14"/>
          <p:cNvSpPr txBox="1"/>
          <p:nvPr/>
        </p:nvSpPr>
        <p:spPr>
          <a:xfrm>
            <a:off x="6221550" y="2690200"/>
            <a:ext cx="103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s</a:t>
            </a:r>
            <a:r>
              <a:rPr b="1" lang="en-GB" sz="1700"/>
              <a:t>cab</a:t>
            </a:r>
            <a:endParaRPr b="1"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2"/>
          <p:cNvPicPr preferRelativeResize="0"/>
          <p:nvPr/>
        </p:nvPicPr>
        <p:blipFill>
          <a:blip r:embed="rId3">
            <a:alphaModFix/>
          </a:blip>
          <a:stretch>
            <a:fillRect/>
          </a:stretch>
        </p:blipFill>
        <p:spPr>
          <a:xfrm>
            <a:off x="1560051" y="130950"/>
            <a:ext cx="5780850"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3"/>
          <p:cNvPicPr preferRelativeResize="0"/>
          <p:nvPr/>
        </p:nvPicPr>
        <p:blipFill>
          <a:blip r:embed="rId3">
            <a:alphaModFix/>
          </a:blip>
          <a:stretch>
            <a:fillRect/>
          </a:stretch>
        </p:blipFill>
        <p:spPr>
          <a:xfrm>
            <a:off x="152400" y="607275"/>
            <a:ext cx="8839200" cy="42329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Literature</a:t>
            </a:r>
            <a:r>
              <a:rPr lang="en-GB"/>
              <a:t> review</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nvSpPr>
        <p:spPr>
          <a:xfrm>
            <a:off x="0" y="453750"/>
            <a:ext cx="89709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GB" sz="1500"/>
              <a:t>Smart farming is important for tackling the challenges of agricultural production in terms of productivity, environmental impact, food security and sustainability</a:t>
            </a:r>
            <a:endParaRPr sz="1500"/>
          </a:p>
        </p:txBody>
      </p:sp>
      <p:sp>
        <p:nvSpPr>
          <p:cNvPr id="209" name="Google Shape;209;p35"/>
          <p:cNvSpPr txBox="1"/>
          <p:nvPr/>
        </p:nvSpPr>
        <p:spPr>
          <a:xfrm>
            <a:off x="2011375" y="120900"/>
            <a:ext cx="4329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Deep learning in agriculture: A survey</a:t>
            </a:r>
            <a:endParaRPr b="1" sz="1700"/>
          </a:p>
        </p:txBody>
      </p:sp>
      <p:sp>
        <p:nvSpPr>
          <p:cNvPr id="210" name="Google Shape;210;p35"/>
          <p:cNvSpPr txBox="1"/>
          <p:nvPr/>
        </p:nvSpPr>
        <p:spPr>
          <a:xfrm>
            <a:off x="0" y="1100250"/>
            <a:ext cx="8202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The most popular techniques used for analyzing images include machine learning (ML) (K-means, support vector machines (SVM), artificial neural networks (ANN)</a:t>
            </a:r>
            <a:endParaRPr/>
          </a:p>
        </p:txBody>
      </p:sp>
      <p:sp>
        <p:nvSpPr>
          <p:cNvPr id="211" name="Google Shape;211;p35"/>
          <p:cNvSpPr txBox="1"/>
          <p:nvPr/>
        </p:nvSpPr>
        <p:spPr>
          <a:xfrm>
            <a:off x="15900" y="1771350"/>
            <a:ext cx="8939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Besides the aforementioned techniques, a new one which is recently gaining momentum is deep learning (DL)</a:t>
            </a:r>
            <a:endParaRPr/>
          </a:p>
        </p:txBody>
      </p:sp>
      <p:sp>
        <p:nvSpPr>
          <p:cNvPr id="212" name="Google Shape;212;p35"/>
          <p:cNvSpPr txBox="1"/>
          <p:nvPr/>
        </p:nvSpPr>
        <p:spPr>
          <a:xfrm>
            <a:off x="100" y="2460025"/>
            <a:ext cx="914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DL belongs to the machine learning computational field and is similar to ANN. However, DL is about </a:t>
            </a:r>
            <a:r>
              <a:rPr lang="en-GB"/>
              <a:t>“</a:t>
            </a:r>
            <a:r>
              <a:rPr lang="en-GB"/>
              <a:t>deeper” neural networks that provide a hierarchical representation of the data by means of various convolutions. This allows larger learning capabilities and thus higher performance and precision.</a:t>
            </a:r>
            <a:endParaRPr/>
          </a:p>
        </p:txBody>
      </p:sp>
      <p:sp>
        <p:nvSpPr>
          <p:cNvPr id="213" name="Google Shape;213;p35"/>
          <p:cNvSpPr txBox="1"/>
          <p:nvPr/>
        </p:nvSpPr>
        <p:spPr>
          <a:xfrm>
            <a:off x="0" y="3453750"/>
            <a:ext cx="8991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advantage of DL is feature learning, i.e. the automatic feature extraction from raw data, with features from higher levels of the hierarchy being formed by the composition of lower level features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nvSpPr>
        <p:spPr>
          <a:xfrm>
            <a:off x="26400" y="352025"/>
            <a:ext cx="9091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GB">
                <a:solidFill>
                  <a:schemeClr val="dk1"/>
                </a:solidFill>
              </a:rPr>
              <a:t>Sixteen areas have been identified in total, with the popular ones being identification of weeds (5 papers), land cover classification (4 papers), plant recognition (4 papers), fruits counting (4 papers) and crop type classification (4 papers).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A</a:t>
            </a:r>
            <a:r>
              <a:rPr lang="en-GB">
                <a:solidFill>
                  <a:schemeClr val="dk1"/>
                </a:solidFill>
              </a:rPr>
              <a:t>lmost half of the research works </a:t>
            </a:r>
            <a:r>
              <a:rPr b="1" lang="en-GB">
                <a:solidFill>
                  <a:schemeClr val="dk1"/>
                </a:solidFill>
              </a:rPr>
              <a:t>(</a:t>
            </a:r>
            <a:r>
              <a:rPr b="1" lang="en-GB" u="sng">
                <a:solidFill>
                  <a:schemeClr val="dk1"/>
                </a:solidFill>
              </a:rPr>
              <a:t>17 papers, 42%</a:t>
            </a:r>
            <a:r>
              <a:rPr b="1" lang="en-GB">
                <a:solidFill>
                  <a:schemeClr val="dk1"/>
                </a:solidFill>
              </a:rPr>
              <a:t>)</a:t>
            </a:r>
            <a:r>
              <a:rPr lang="en-GB">
                <a:solidFill>
                  <a:schemeClr val="dk1"/>
                </a:solidFill>
              </a:rPr>
              <a:t> employed popular CNN architectures such as AlexNet, VGG16 and Inception-ResNet.</a:t>
            </a:r>
            <a:r>
              <a:rPr lang="en-GB" u="sng">
                <a:solidFill>
                  <a:schemeClr val="dk1"/>
                </a:solidFill>
              </a:rPr>
              <a:t> From the rest, </a:t>
            </a:r>
            <a:r>
              <a:rPr b="1" lang="en-GB" u="sng">
                <a:solidFill>
                  <a:schemeClr val="dk1"/>
                </a:solidFill>
              </a:rPr>
              <a:t>14 papers developed their own CNN</a:t>
            </a:r>
            <a:r>
              <a:rPr lang="en-GB">
                <a:solidFill>
                  <a:schemeClr val="dk1"/>
                </a:solidFill>
              </a:rPr>
              <a:t> models, 2 papers adopted a first-order Differential Recurrent Neural Networks (DRNN) model, 5 papers use a Long Short-Term Memory (LSTM) model , one paper used deep belief networks (DBN) and one paper employed a hybrid of PCA with auto-encoders (AE)</a:t>
            </a:r>
            <a:endParaRPr>
              <a:solidFill>
                <a:schemeClr val="dk1"/>
              </a:solidFill>
            </a:endParaRPr>
          </a:p>
        </p:txBody>
      </p:sp>
      <p:sp>
        <p:nvSpPr>
          <p:cNvPr id="219" name="Google Shape;219;p36"/>
          <p:cNvSpPr txBox="1"/>
          <p:nvPr/>
        </p:nvSpPr>
        <p:spPr>
          <a:xfrm>
            <a:off x="0" y="2323625"/>
            <a:ext cx="914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GB"/>
              <a:t>at a problem of identifying plant diseases</a:t>
            </a:r>
            <a:r>
              <a:rPr lang="en-GB"/>
              <a:t>, is depicted in. We can observe that after each processing step, the particular elements of the</a:t>
            </a:r>
            <a:r>
              <a:rPr b="1" lang="en-GB"/>
              <a:t> image that reveal the indication of a disease become more evident</a:t>
            </a:r>
            <a:r>
              <a:rPr lang="en-GB"/>
              <a:t>, especially at the final step (Pool5).</a:t>
            </a:r>
            <a:endParaRPr/>
          </a:p>
        </p:txBody>
      </p:sp>
      <p:pic>
        <p:nvPicPr>
          <p:cNvPr id="220" name="Google Shape;220;p36"/>
          <p:cNvPicPr preferRelativeResize="0"/>
          <p:nvPr/>
        </p:nvPicPr>
        <p:blipFill>
          <a:blip r:embed="rId3">
            <a:alphaModFix/>
          </a:blip>
          <a:stretch>
            <a:fillRect/>
          </a:stretch>
        </p:blipFill>
        <p:spPr>
          <a:xfrm>
            <a:off x="26400" y="3154925"/>
            <a:ext cx="9091199" cy="1988575"/>
          </a:xfrm>
          <a:prstGeom prst="rect">
            <a:avLst/>
          </a:prstGeom>
          <a:noFill/>
          <a:ln>
            <a:noFill/>
          </a:ln>
        </p:spPr>
      </p:pic>
      <p:sp>
        <p:nvSpPr>
          <p:cNvPr id="221" name="Google Shape;221;p36"/>
          <p:cNvSpPr/>
          <p:nvPr/>
        </p:nvSpPr>
        <p:spPr>
          <a:xfrm>
            <a:off x="7378475" y="4189300"/>
            <a:ext cx="1699200" cy="9543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6"/>
          <p:cNvSpPr txBox="1"/>
          <p:nvPr/>
        </p:nvSpPr>
        <p:spPr>
          <a:xfrm>
            <a:off x="28880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advance of CNN</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nvSpPr>
        <p:spPr>
          <a:xfrm>
            <a:off x="0" y="4078400"/>
            <a:ext cx="914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most of the research works that incorporated popular DL architectures took advantage of </a:t>
            </a:r>
            <a:r>
              <a:rPr b="1" lang="en-GB"/>
              <a:t>transfer learning</a:t>
            </a:r>
            <a:r>
              <a:rPr lang="en-GB"/>
              <a:t> which concerns leveraging the already existing knowledge of some related task or domain in order to increase the learning efficiency of the problem under study by</a:t>
            </a:r>
            <a:r>
              <a:rPr b="1" lang="en-GB"/>
              <a:t> fine-tuning pre-trained models.</a:t>
            </a:r>
            <a:endParaRPr b="1"/>
          </a:p>
        </p:txBody>
      </p:sp>
      <p:sp>
        <p:nvSpPr>
          <p:cNvPr id="228" name="Google Shape;228;p37"/>
          <p:cNvSpPr txBox="1"/>
          <p:nvPr/>
        </p:nvSpPr>
        <p:spPr>
          <a:xfrm>
            <a:off x="76325" y="2499475"/>
            <a:ext cx="9073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Most of the studies divided their dataset between training and testing/verification data using a ratio of 80–20 or 90–10 respectively.</a:t>
            </a:r>
            <a:endParaRPr/>
          </a:p>
          <a:p>
            <a:pPr indent="-317500" lvl="0" marL="457200" rtl="0" algn="l">
              <a:spcBef>
                <a:spcPts val="0"/>
              </a:spcBef>
              <a:spcAft>
                <a:spcPts val="0"/>
              </a:spcAft>
              <a:buSzPts val="1400"/>
              <a:buChar char="●"/>
            </a:pPr>
            <a:r>
              <a:rPr lang="en-GB"/>
              <a:t>In addition, various learning rates have been recorded, from 0.001 and 0.005 up to 0.01. </a:t>
            </a:r>
            <a:r>
              <a:rPr b="1" lang="en-GB"/>
              <a:t>Learning rate</a:t>
            </a:r>
            <a:r>
              <a:rPr lang="en-GB"/>
              <a:t> is about </a:t>
            </a:r>
            <a:r>
              <a:rPr b="1" lang="en-GB" u="sng"/>
              <a:t>how quickly a network learns</a:t>
            </a:r>
            <a:r>
              <a:rPr lang="en-GB"/>
              <a:t>. A general approach used by many of the evaluated papers is to start out with a high learning rate and lower it as the training goes on. We note that learning rate is very dependent on the network architecture.</a:t>
            </a:r>
            <a:endParaRPr/>
          </a:p>
        </p:txBody>
      </p:sp>
      <p:sp>
        <p:nvSpPr>
          <p:cNvPr id="229" name="Google Shape;229;p37"/>
          <p:cNvSpPr txBox="1"/>
          <p:nvPr/>
        </p:nvSpPr>
        <p:spPr>
          <a:xfrm>
            <a:off x="76525" y="339025"/>
            <a:ext cx="8370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15 papers, 37% employed data augmentation techniques, to enlarge artificially their number of training images.This helps to improve the overall learning procedure and performance, and for generalization purposes, by means of feeding the model with varied data.</a:t>
            </a:r>
            <a:endParaRPr/>
          </a:p>
        </p:txBody>
      </p:sp>
      <p:sp>
        <p:nvSpPr>
          <p:cNvPr id="230" name="Google Shape;230;p37"/>
          <p:cNvSpPr txBox="1"/>
          <p:nvPr/>
        </p:nvSpPr>
        <p:spPr>
          <a:xfrm>
            <a:off x="40925" y="-19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 Data augmentation</a:t>
            </a:r>
            <a:endParaRPr b="1"/>
          </a:p>
        </p:txBody>
      </p:sp>
      <p:sp>
        <p:nvSpPr>
          <p:cNvPr id="231" name="Google Shape;231;p37"/>
          <p:cNvSpPr txBox="1"/>
          <p:nvPr/>
        </p:nvSpPr>
        <p:spPr>
          <a:xfrm>
            <a:off x="40925" y="1128200"/>
            <a:ext cx="914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Transformations are</a:t>
            </a:r>
            <a:r>
              <a:rPr lang="en-GB" u="sng"/>
              <a:t> label-preserving</a:t>
            </a:r>
            <a:r>
              <a:rPr lang="en-GB"/>
              <a:t>, and included rotations (12 papers), dataset partitioning/cropping (3 papers), scaling (3 papers), transposing , mirroring, translations and perspective transform ,adaptations of objects’ intensity in an object detection problem</a:t>
            </a:r>
            <a:endParaRPr/>
          </a:p>
        </p:txBody>
      </p:sp>
      <p:sp>
        <p:nvSpPr>
          <p:cNvPr id="232" name="Google Shape;232;p37"/>
          <p:cNvSpPr txBox="1"/>
          <p:nvPr/>
        </p:nvSpPr>
        <p:spPr>
          <a:xfrm>
            <a:off x="40925" y="2099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common train methodology</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nvSpPr>
        <p:spPr>
          <a:xfrm>
            <a:off x="0" y="165150"/>
            <a:ext cx="49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performance comparison with other approaches</a:t>
            </a:r>
            <a:endParaRPr b="1"/>
          </a:p>
        </p:txBody>
      </p:sp>
      <p:sp>
        <p:nvSpPr>
          <p:cNvPr id="238" name="Google Shape;238;p38"/>
          <p:cNvSpPr txBox="1"/>
          <p:nvPr/>
        </p:nvSpPr>
        <p:spPr>
          <a:xfrm>
            <a:off x="0" y="673875"/>
            <a:ext cx="9047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We focus only on comparisons between techniques used for the same dataset at the same research paper, with the same metric.</a:t>
            </a:r>
            <a:endParaRPr/>
          </a:p>
        </p:txBody>
      </p:sp>
      <p:sp>
        <p:nvSpPr>
          <p:cNvPr id="239" name="Google Shape;239;p38"/>
          <p:cNvSpPr txBox="1"/>
          <p:nvPr/>
        </p:nvSpPr>
        <p:spPr>
          <a:xfrm>
            <a:off x="0" y="1224000"/>
            <a:ext cx="5115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CNN show 1–8% higher CA in comparison to SVM</a:t>
            </a:r>
            <a:endParaRPr/>
          </a:p>
        </p:txBody>
      </p:sp>
      <p:sp>
        <p:nvSpPr>
          <p:cNvPr id="240" name="Google Shape;240;p38"/>
          <p:cNvSpPr txBox="1"/>
          <p:nvPr/>
        </p:nvSpPr>
        <p:spPr>
          <a:xfrm>
            <a:off x="-7450" y="1624200"/>
            <a:ext cx="6628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41% improvement of CA when compared to ANN (fully </a:t>
            </a:r>
            <a:r>
              <a:rPr lang="en-GB"/>
              <a:t>connected)</a:t>
            </a:r>
            <a:endParaRPr/>
          </a:p>
        </p:txBody>
      </p:sp>
      <p:sp>
        <p:nvSpPr>
          <p:cNvPr id="241" name="Google Shape;241;p38"/>
          <p:cNvSpPr txBox="1"/>
          <p:nvPr/>
        </p:nvSpPr>
        <p:spPr>
          <a:xfrm>
            <a:off x="0" y="2024400"/>
            <a:ext cx="8471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Examining agricultural areas where DL techniques have been applied, leaf classification, leaf and plant disease detection, plant recognition and fruit counting have some papers which present very good performance (i.e. CA &gt; 95%, F1 &gt; 0.92 or RFC &gt; 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nvSpPr>
        <p:spPr>
          <a:xfrm>
            <a:off x="-28625" y="1730575"/>
            <a:ext cx="6849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l</a:t>
            </a:r>
            <a:r>
              <a:rPr lang="en-GB"/>
              <a:t>imited availability of resources and expertise</a:t>
            </a:r>
            <a:endParaRPr/>
          </a:p>
        </p:txBody>
      </p:sp>
      <p:sp>
        <p:nvSpPr>
          <p:cNvPr id="247" name="Google Shape;247;p39"/>
          <p:cNvSpPr txBox="1"/>
          <p:nvPr/>
        </p:nvSpPr>
        <p:spPr>
          <a:xfrm>
            <a:off x="0" y="26275"/>
            <a:ext cx="45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Disadvantages and limitations of deep learning</a:t>
            </a:r>
            <a:endParaRPr b="1"/>
          </a:p>
        </p:txBody>
      </p:sp>
      <p:sp>
        <p:nvSpPr>
          <p:cNvPr id="248" name="Google Shape;248;p39"/>
          <p:cNvSpPr txBox="1"/>
          <p:nvPr/>
        </p:nvSpPr>
        <p:spPr>
          <a:xfrm>
            <a:off x="-48300" y="291550"/>
            <a:ext cx="9192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drawback and barrier in the use of DL is the need of large datasets, which would serve as the input during the training</a:t>
            </a:r>
            <a:endParaRPr/>
          </a:p>
        </p:txBody>
      </p:sp>
      <p:sp>
        <p:nvSpPr>
          <p:cNvPr id="249" name="Google Shape;249;p39"/>
          <p:cNvSpPr txBox="1"/>
          <p:nvPr/>
        </p:nvSpPr>
        <p:spPr>
          <a:xfrm>
            <a:off x="-48150" y="803450"/>
            <a:ext cx="9192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A big problem with many datasets is the low variation among the different classes</a:t>
            </a:r>
            <a:endParaRPr/>
          </a:p>
        </p:txBody>
      </p:sp>
      <p:sp>
        <p:nvSpPr>
          <p:cNvPr id="250" name="Google Shape;250;p39"/>
          <p:cNvSpPr txBox="1"/>
          <p:nvPr/>
        </p:nvSpPr>
        <p:spPr>
          <a:xfrm>
            <a:off x="50" y="1203650"/>
            <a:ext cx="914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data annotation is a necessary operation in the large majority of cases, some tasks are more complex and there is a need for experts</a:t>
            </a:r>
            <a:endParaRPr/>
          </a:p>
        </p:txBody>
      </p:sp>
      <p:sp>
        <p:nvSpPr>
          <p:cNvPr id="251" name="Google Shape;251;p39"/>
          <p:cNvSpPr txBox="1"/>
          <p:nvPr/>
        </p:nvSpPr>
        <p:spPr>
          <a:xfrm>
            <a:off x="0" y="2171550"/>
            <a:ext cx="9144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affected by environmental factors such as wrinkled surface and insect damages.</a:t>
            </a:r>
            <a:endParaRPr/>
          </a:p>
        </p:txBody>
      </p:sp>
      <p:sp>
        <p:nvSpPr>
          <p:cNvPr id="252" name="Google Shape;252;p39"/>
          <p:cNvSpPr txBox="1"/>
          <p:nvPr/>
        </p:nvSpPr>
        <p:spPr>
          <a:xfrm>
            <a:off x="0" y="2571750"/>
            <a:ext cx="9144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Difficulty in detecting heavily occluded ancd distant objects</a:t>
            </a:r>
            <a:endParaRPr/>
          </a:p>
        </p:txBody>
      </p:sp>
      <p:sp>
        <p:nvSpPr>
          <p:cNvPr id="253" name="Google Shape;253;p39"/>
          <p:cNvSpPr txBox="1"/>
          <p:nvPr/>
        </p:nvSpPr>
        <p:spPr>
          <a:xfrm>
            <a:off x="0" y="2895750"/>
            <a:ext cx="914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A general issue in computer vision, not only in DL, is that data pre-processing is sometimes a necessary and time-consuming task</a:t>
            </a:r>
            <a:endParaRPr/>
          </a:p>
        </p:txBody>
      </p:sp>
      <p:sp>
        <p:nvSpPr>
          <p:cNvPr id="254" name="Google Shape;254;p39"/>
          <p:cNvSpPr txBox="1"/>
          <p:nvPr/>
        </p:nvSpPr>
        <p:spPr>
          <a:xfrm>
            <a:off x="50" y="3784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Conclusion</a:t>
            </a:r>
            <a:endParaRPr b="1"/>
          </a:p>
        </p:txBody>
      </p:sp>
      <p:sp>
        <p:nvSpPr>
          <p:cNvPr id="255" name="Google Shape;255;p39"/>
          <p:cNvSpPr txBox="1"/>
          <p:nvPr/>
        </p:nvSpPr>
        <p:spPr>
          <a:xfrm>
            <a:off x="50" y="408460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The </a:t>
            </a:r>
            <a:r>
              <a:rPr b="1" lang="en-GB"/>
              <a:t>findings indicate that deep learning offers better performance and outperforms other popular image processing technique</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nvSpPr>
        <p:spPr>
          <a:xfrm>
            <a:off x="427625" y="218175"/>
            <a:ext cx="8473200" cy="930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GB" sz="1700" u="sng">
                <a:solidFill>
                  <a:schemeClr val="dk1"/>
                </a:solidFill>
                <a:highlight>
                  <a:srgbClr val="FFFFFF"/>
                </a:highlight>
              </a:rPr>
              <a:t>The Plant Pathology 2020 challenge dataset to classify foliar disease of apples</a:t>
            </a:r>
            <a:endParaRPr b="1" sz="1700" u="sng">
              <a:solidFill>
                <a:schemeClr val="dk1"/>
              </a:solidFill>
              <a:highlight>
                <a:srgbClr val="FFFFFF"/>
              </a:highlight>
            </a:endParaRPr>
          </a:p>
          <a:p>
            <a:pPr indent="0" lvl="0" marL="0" rtl="0" algn="l">
              <a:lnSpc>
                <a:spcPct val="115000"/>
              </a:lnSpc>
              <a:spcBef>
                <a:spcPts val="400"/>
              </a:spcBef>
              <a:spcAft>
                <a:spcPts val="0"/>
              </a:spcAft>
              <a:buNone/>
            </a:pPr>
            <a:r>
              <a:t/>
            </a:r>
            <a:endParaRPr sz="1150">
              <a:solidFill>
                <a:srgbClr val="737373"/>
              </a:solidFill>
              <a:highlight>
                <a:srgbClr val="FFFFFF"/>
              </a:highlight>
            </a:endParaRPr>
          </a:p>
          <a:p>
            <a:pPr indent="0" lvl="0" marL="0" rtl="0" algn="l">
              <a:lnSpc>
                <a:spcPct val="115000"/>
              </a:lnSpc>
              <a:spcBef>
                <a:spcPts val="0"/>
              </a:spcBef>
              <a:spcAft>
                <a:spcPts val="0"/>
              </a:spcAft>
              <a:buNone/>
            </a:pPr>
            <a:r>
              <a:t/>
            </a:r>
            <a:endParaRPr sz="1150">
              <a:solidFill>
                <a:srgbClr val="737373"/>
              </a:solidFill>
              <a:highlight>
                <a:srgbClr val="FFFFFF"/>
              </a:highlight>
            </a:endParaRPr>
          </a:p>
        </p:txBody>
      </p:sp>
      <p:sp>
        <p:nvSpPr>
          <p:cNvPr id="261" name="Google Shape;261;p40"/>
          <p:cNvSpPr txBox="1"/>
          <p:nvPr/>
        </p:nvSpPr>
        <p:spPr>
          <a:xfrm>
            <a:off x="0" y="4743300"/>
            <a:ext cx="69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https://paperswithcode.com/paper/the-plant-pathology-2020-challenge-dataset-to</a:t>
            </a:r>
            <a:endParaRPr/>
          </a:p>
        </p:txBody>
      </p:sp>
      <p:sp>
        <p:nvSpPr>
          <p:cNvPr id="262" name="Google Shape;262;p40"/>
          <p:cNvSpPr txBox="1"/>
          <p:nvPr/>
        </p:nvSpPr>
        <p:spPr>
          <a:xfrm>
            <a:off x="427625" y="638600"/>
            <a:ext cx="8145300" cy="44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Apple </a:t>
            </a:r>
            <a:r>
              <a:rPr lang="en-GB" sz="1200"/>
              <a:t>orchards</a:t>
            </a:r>
            <a:r>
              <a:rPr lang="en-GB" sz="1200"/>
              <a:t> are in constant threat by a large number of pathogens and insects, incorrect and delayed diagnosis can lead to high usage of chemicals and </a:t>
            </a:r>
            <a:r>
              <a:rPr lang="en-GB" sz="1200"/>
              <a:t>increased</a:t>
            </a:r>
            <a:r>
              <a:rPr lang="en-GB" sz="1200"/>
              <a:t> production cost and health impacts.</a:t>
            </a:r>
            <a:endParaRPr sz="1200"/>
          </a:p>
          <a:p>
            <a:pPr indent="0" lvl="0" marL="0" rtl="0" algn="l">
              <a:spcBef>
                <a:spcPts val="0"/>
              </a:spcBef>
              <a:spcAft>
                <a:spcPts val="0"/>
              </a:spcAft>
              <a:buNone/>
            </a:pPr>
            <a:r>
              <a:rPr lang="en-GB" sz="1200"/>
              <a:t>From the article we can see that they </a:t>
            </a:r>
            <a:r>
              <a:rPr b="1" lang="en-GB" sz="1200"/>
              <a:t>used CNN and </a:t>
            </a:r>
            <a:r>
              <a:rPr b="1" lang="en-GB" sz="1200"/>
              <a:t>achieved</a:t>
            </a:r>
            <a:r>
              <a:rPr b="1" lang="en-GB" sz="1200"/>
              <a:t> 97.62%</a:t>
            </a:r>
            <a:r>
              <a:rPr lang="en-GB" sz="1200"/>
              <a:t> </a:t>
            </a:r>
            <a:r>
              <a:rPr lang="en-GB" sz="1200"/>
              <a:t>accuracy</a:t>
            </a:r>
            <a:r>
              <a:rPr lang="en-GB" sz="1200"/>
              <a:t> in detecting the </a:t>
            </a:r>
            <a:r>
              <a:rPr lang="en-GB" sz="1200"/>
              <a:t>diseases of the plants.</a:t>
            </a:r>
            <a:endParaRPr sz="1200"/>
          </a:p>
          <a:p>
            <a:pPr indent="0" lvl="0" marL="0" rtl="0" algn="l">
              <a:spcBef>
                <a:spcPts val="0"/>
              </a:spcBef>
              <a:spcAft>
                <a:spcPts val="0"/>
              </a:spcAft>
              <a:buNone/>
            </a:pPr>
            <a:r>
              <a:rPr lang="en-GB" sz="1200"/>
              <a:t>Currently the plant detection is done manually by humans and require a lot of expertise and training to detect everything also there aren't many people who can fully diagnose every single disease therefore resulting in a lot of time and money spent to try to achieve the best result.</a:t>
            </a:r>
            <a:endParaRPr sz="1200"/>
          </a:p>
          <a:p>
            <a:pPr indent="0" lvl="0" marL="0" rtl="0" algn="l">
              <a:spcBef>
                <a:spcPts val="0"/>
              </a:spcBef>
              <a:spcAft>
                <a:spcPts val="0"/>
              </a:spcAft>
              <a:buNone/>
            </a:pPr>
            <a:r>
              <a:rPr lang="en-GB" sz="1200"/>
              <a:t>People train themselves the way we training our model by going over picture of different diseases and trying to remember every single one of them.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When using computer vision as a tool for precise disease identification, all potential symptom variables must be accounted for in the digital image database when capturing images for the database it should be in high quality from different angles and conditions so the computer can detect them</a:t>
            </a:r>
            <a:r>
              <a:rPr lang="en-GB" sz="1300"/>
              <a:t>.</a:t>
            </a:r>
            <a:endParaRPr sz="13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GB" sz="1200"/>
              <a:t>The dataset was randomly split into training and stratified test set of 80% and 20%, respectively, such that</a:t>
            </a:r>
            <a:endParaRPr sz="1200"/>
          </a:p>
          <a:p>
            <a:pPr indent="0" lvl="0" marL="0" rtl="0" algn="l">
              <a:spcBef>
                <a:spcPts val="0"/>
              </a:spcBef>
              <a:spcAft>
                <a:spcPts val="0"/>
              </a:spcAft>
              <a:buNone/>
            </a:pPr>
            <a:r>
              <a:rPr lang="en-GB" sz="1200"/>
              <a:t>both datasets have all four disease categories.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Deep learning methods such as deep convolutional neural networks are yielding unprecedented accuracy on visual recognition tasks. However, the disease recognition problem is distinct from standard applications of deep learning where there are multiple observations of each object from varying angles. The visual features that define a disease</a:t>
            </a:r>
            <a:endParaRPr sz="1200"/>
          </a:p>
          <a:p>
            <a:pPr indent="0" lvl="0" marL="0" rtl="0" algn="l">
              <a:spcBef>
                <a:spcPts val="0"/>
              </a:spcBef>
              <a:spcAft>
                <a:spcPts val="0"/>
              </a:spcAft>
              <a:buNone/>
            </a:pPr>
            <a:r>
              <a:rPr lang="en-GB" sz="1200"/>
              <a:t>can be small or subtle, localized, and often, symptoms of more than one disease are present on a single leaf.</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ctrTitle"/>
          </p:nvPr>
        </p:nvSpPr>
        <p:spPr>
          <a:xfrm>
            <a:off x="311708" y="725100"/>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GB" sz="1200"/>
              <a:t>We can see from the article that using CNN (ResNet50)</a:t>
            </a:r>
            <a:r>
              <a:rPr lang="en-GB" sz="1200">
                <a:solidFill>
                  <a:srgbClr val="202124"/>
                </a:solidFill>
                <a:highlight>
                  <a:srgbClr val="FFFFFF"/>
                </a:highlight>
              </a:rPr>
              <a:t> </a:t>
            </a:r>
            <a:r>
              <a:rPr lang="en-GB" sz="1200"/>
              <a:t>can lead to the most accurate result, and were looking to recreate the same results with the same method.</a:t>
            </a:r>
            <a:endParaRPr sz="1200"/>
          </a:p>
          <a:p>
            <a:pPr indent="0" lvl="0" marL="0" rtl="0" algn="l">
              <a:spcBef>
                <a:spcPts val="0"/>
              </a:spcBef>
              <a:spcAft>
                <a:spcPts val="0"/>
              </a:spcAft>
              <a:buClr>
                <a:schemeClr val="dk1"/>
              </a:buClr>
              <a:buSzPts val="1100"/>
              <a:buFont typeface="Arial"/>
              <a:buNone/>
            </a:pPr>
            <a:r>
              <a:rPr lang="en-GB" sz="1200"/>
              <a:t>The results of the tests from the article are that 97% of the pictures were correctly categorized expect the "complex disease patterns"(combination of few diseases) which was classified only to 51%.</a:t>
            </a:r>
            <a:endParaRPr sz="1200"/>
          </a:p>
          <a:p>
            <a:pPr indent="0" lvl="0" marL="0" rtl="0" algn="ctr">
              <a:spcBef>
                <a:spcPts val="0"/>
              </a:spcBef>
              <a:spcAft>
                <a:spcPts val="0"/>
              </a:spcAft>
              <a:buNone/>
            </a:pPr>
            <a:r>
              <a:t/>
            </a:r>
            <a:endParaRPr/>
          </a:p>
        </p:txBody>
      </p:sp>
      <p:sp>
        <p:nvSpPr>
          <p:cNvPr id="268" name="Google Shape;268;p41"/>
          <p:cNvSpPr txBox="1"/>
          <p:nvPr/>
        </p:nvSpPr>
        <p:spPr>
          <a:xfrm>
            <a:off x="427625" y="218175"/>
            <a:ext cx="8473200" cy="930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GB" sz="1700" u="sng">
                <a:solidFill>
                  <a:schemeClr val="dk1"/>
                </a:solidFill>
                <a:highlight>
                  <a:srgbClr val="FFFFFF"/>
                </a:highlight>
              </a:rPr>
              <a:t>The Plant Pathology 2020 challenge dataset to classify foliar disease of apples</a:t>
            </a:r>
            <a:endParaRPr b="1" sz="1700" u="sng">
              <a:solidFill>
                <a:schemeClr val="dk1"/>
              </a:solidFill>
              <a:highlight>
                <a:srgbClr val="FFFFFF"/>
              </a:highlight>
            </a:endParaRPr>
          </a:p>
          <a:p>
            <a:pPr indent="0" lvl="0" marL="0" rtl="0" algn="l">
              <a:lnSpc>
                <a:spcPct val="115000"/>
              </a:lnSpc>
              <a:spcBef>
                <a:spcPts val="400"/>
              </a:spcBef>
              <a:spcAft>
                <a:spcPts val="0"/>
              </a:spcAft>
              <a:buNone/>
            </a:pPr>
            <a:r>
              <a:t/>
            </a:r>
            <a:endParaRPr sz="1150">
              <a:solidFill>
                <a:srgbClr val="737373"/>
              </a:solidFill>
              <a:highlight>
                <a:srgbClr val="FFFFFF"/>
              </a:highlight>
            </a:endParaRPr>
          </a:p>
          <a:p>
            <a:pPr indent="0" lvl="0" marL="0" rtl="0" algn="l">
              <a:lnSpc>
                <a:spcPct val="115000"/>
              </a:lnSpc>
              <a:spcBef>
                <a:spcPts val="0"/>
              </a:spcBef>
              <a:spcAft>
                <a:spcPts val="0"/>
              </a:spcAft>
              <a:buNone/>
            </a:pPr>
            <a:r>
              <a:t/>
            </a:r>
            <a:endParaRPr sz="1150">
              <a:solidFill>
                <a:srgbClr val="737373"/>
              </a:solidFill>
              <a:highlight>
                <a:srgbClr val="FFFFFF"/>
              </a:highlight>
            </a:endParaRPr>
          </a:p>
        </p:txBody>
      </p:sp>
      <p:sp>
        <p:nvSpPr>
          <p:cNvPr id="269" name="Google Shape;269;p41"/>
          <p:cNvSpPr txBox="1"/>
          <p:nvPr/>
        </p:nvSpPr>
        <p:spPr>
          <a:xfrm>
            <a:off x="0" y="4765225"/>
            <a:ext cx="69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https://paperswithcode.com/paper/the-plant-pathology-2020-challenge-dataset-to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ctrTitle"/>
          </p:nvPr>
        </p:nvSpPr>
        <p:spPr>
          <a:xfrm>
            <a:off x="221275" y="0"/>
            <a:ext cx="8520600" cy="908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400"/>
              <a:t>Solving need</a:t>
            </a:r>
            <a:endParaRPr/>
          </a:p>
        </p:txBody>
      </p:sp>
      <p:pic>
        <p:nvPicPr>
          <p:cNvPr id="78" name="Google Shape;78;p15"/>
          <p:cNvPicPr preferRelativeResize="0"/>
          <p:nvPr/>
        </p:nvPicPr>
        <p:blipFill rotWithShape="1">
          <a:blip r:embed="rId3">
            <a:alphaModFix/>
          </a:blip>
          <a:srcRect b="9264" l="19218" r="0" t="0"/>
          <a:stretch/>
        </p:blipFill>
        <p:spPr>
          <a:xfrm>
            <a:off x="4832650" y="1061350"/>
            <a:ext cx="4182517" cy="3409525"/>
          </a:xfrm>
          <a:prstGeom prst="rect">
            <a:avLst/>
          </a:prstGeom>
          <a:noFill/>
          <a:ln>
            <a:noFill/>
          </a:ln>
        </p:spPr>
      </p:pic>
      <p:pic>
        <p:nvPicPr>
          <p:cNvPr id="79" name="Google Shape;79;p15"/>
          <p:cNvPicPr preferRelativeResize="0"/>
          <p:nvPr/>
        </p:nvPicPr>
        <p:blipFill rotWithShape="1">
          <a:blip r:embed="rId4">
            <a:alphaModFix/>
          </a:blip>
          <a:srcRect b="0" l="0" r="6023" t="0"/>
          <a:stretch/>
        </p:blipFill>
        <p:spPr>
          <a:xfrm>
            <a:off x="0" y="1061350"/>
            <a:ext cx="4832650" cy="340951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3">
            <a:alphaModFix/>
          </a:blip>
          <a:stretch>
            <a:fillRect/>
          </a:stretch>
        </p:blipFill>
        <p:spPr>
          <a:xfrm>
            <a:off x="1262388" y="185250"/>
            <a:ext cx="6619233"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Milestones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nvSpPr>
        <p:spPr>
          <a:xfrm>
            <a:off x="344475" y="697725"/>
            <a:ext cx="7324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t>The </a:t>
            </a:r>
            <a:r>
              <a:rPr lang="en-GB" sz="1600" u="sng"/>
              <a:t>Work Plan:</a:t>
            </a:r>
            <a:endParaRPr sz="1600" u="sng"/>
          </a:p>
          <a:p>
            <a:pPr indent="-317500" lvl="0" marL="457200" rtl="0" algn="l">
              <a:spcBef>
                <a:spcPts val="0"/>
              </a:spcBef>
              <a:spcAft>
                <a:spcPts val="0"/>
              </a:spcAft>
              <a:buSzPts val="1400"/>
              <a:buAutoNum type="arabicParenR"/>
            </a:pPr>
            <a:r>
              <a:rPr lang="en-GB"/>
              <a:t>Data Pre-Processing</a:t>
            </a:r>
            <a:endParaRPr/>
          </a:p>
          <a:p>
            <a:pPr indent="-317500" lvl="0" marL="457200" rtl="0" algn="l">
              <a:spcBef>
                <a:spcPts val="0"/>
              </a:spcBef>
              <a:spcAft>
                <a:spcPts val="0"/>
              </a:spcAft>
              <a:buSzPts val="1400"/>
              <a:buAutoNum type="arabicParenR"/>
            </a:pPr>
            <a:r>
              <a:rPr lang="en-GB"/>
              <a:t>Model Selection</a:t>
            </a:r>
            <a:endParaRPr/>
          </a:p>
          <a:p>
            <a:pPr indent="-317500" lvl="0" marL="457200" rtl="0" algn="l">
              <a:spcBef>
                <a:spcPts val="0"/>
              </a:spcBef>
              <a:spcAft>
                <a:spcPts val="0"/>
              </a:spcAft>
              <a:buSzPts val="1400"/>
              <a:buAutoNum type="arabicParenR"/>
            </a:pPr>
            <a:r>
              <a:rPr lang="en-GB"/>
              <a:t>Optimizing Hyper parameters</a:t>
            </a:r>
            <a:endParaRPr/>
          </a:p>
          <a:p>
            <a:pPr indent="-317500" lvl="0" marL="457200" rtl="0" algn="l">
              <a:spcBef>
                <a:spcPts val="0"/>
              </a:spcBef>
              <a:spcAft>
                <a:spcPts val="0"/>
              </a:spcAft>
              <a:buSzPts val="1400"/>
              <a:buAutoNum type="arabicParenR"/>
            </a:pPr>
            <a:r>
              <a:rPr lang="en-GB"/>
              <a:t>Model Training &amp; Validation </a:t>
            </a:r>
            <a:endParaRPr/>
          </a:p>
          <a:p>
            <a:pPr indent="-317500" lvl="0" marL="457200" rtl="0" algn="l">
              <a:spcBef>
                <a:spcPts val="0"/>
              </a:spcBef>
              <a:spcAft>
                <a:spcPts val="0"/>
              </a:spcAft>
              <a:buSzPts val="1400"/>
              <a:buAutoNum type="arabicParenR"/>
            </a:pPr>
            <a:r>
              <a:rPr lang="en-GB"/>
              <a:t>Model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plan that will be detailed now is based on solving the problems that we have: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600" u="sng"/>
          </a:p>
          <a:p>
            <a:pPr indent="0" lvl="0" marL="0" rtl="0" algn="l">
              <a:spcBef>
                <a:spcPts val="0"/>
              </a:spcBef>
              <a:spcAft>
                <a:spcPts val="0"/>
              </a:spcAft>
              <a:buNone/>
            </a:pPr>
            <a:r>
              <a:rPr lang="en-GB" sz="1600" u="sng"/>
              <a:t>Problems:</a:t>
            </a:r>
            <a:endParaRPr/>
          </a:p>
          <a:p>
            <a:pPr indent="-317500" lvl="0" marL="457200" rtl="0" algn="l">
              <a:spcBef>
                <a:spcPts val="0"/>
              </a:spcBef>
              <a:spcAft>
                <a:spcPts val="0"/>
              </a:spcAft>
              <a:buSzPts val="1400"/>
              <a:buAutoNum type="arabicParenR"/>
            </a:pPr>
            <a:r>
              <a:rPr lang="en-GB"/>
              <a:t>Multi-label Data</a:t>
            </a:r>
            <a:endParaRPr/>
          </a:p>
          <a:p>
            <a:pPr indent="-317500" lvl="0" marL="457200" rtl="0" algn="l">
              <a:spcBef>
                <a:spcPts val="0"/>
              </a:spcBef>
              <a:spcAft>
                <a:spcPts val="0"/>
              </a:spcAft>
              <a:buSzPts val="1400"/>
              <a:buAutoNum type="arabicParenR"/>
            </a:pPr>
            <a:r>
              <a:rPr lang="en-GB"/>
              <a:t>Unbalanced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ctrTitle"/>
          </p:nvPr>
        </p:nvSpPr>
        <p:spPr>
          <a:xfrm>
            <a:off x="197150" y="89650"/>
            <a:ext cx="8520600" cy="107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Data Pre-Processing</a:t>
            </a:r>
            <a:endParaRPr/>
          </a:p>
        </p:txBody>
      </p:sp>
      <p:sp>
        <p:nvSpPr>
          <p:cNvPr id="290" name="Google Shape;290;p45"/>
          <p:cNvSpPr txBox="1"/>
          <p:nvPr>
            <p:ph idx="1" type="subTitle"/>
          </p:nvPr>
        </p:nvSpPr>
        <p:spPr>
          <a:xfrm>
            <a:off x="0" y="1168450"/>
            <a:ext cx="9072600" cy="392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solidFill>
                  <a:schemeClr val="dk1"/>
                </a:solidFill>
              </a:rPr>
              <a:t>This phase includes all the pre process we need to do in order to prepare the data for training.</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The </a:t>
            </a:r>
            <a:r>
              <a:rPr lang="en-GB" sz="1700">
                <a:solidFill>
                  <a:schemeClr val="dk1"/>
                </a:solidFill>
              </a:rPr>
              <a:t>steps </a:t>
            </a:r>
            <a:r>
              <a:rPr lang="en-GB" sz="1700">
                <a:solidFill>
                  <a:schemeClr val="dk1"/>
                </a:solidFill>
              </a:rPr>
              <a:t>in this phase includes:</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Using Augmentations</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Multi-Label Solving Strategy</a:t>
            </a:r>
            <a:endParaRPr sz="17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ctrTitle"/>
          </p:nvPr>
        </p:nvSpPr>
        <p:spPr>
          <a:xfrm>
            <a:off x="159550" y="138725"/>
            <a:ext cx="8520600" cy="87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Augmentations</a:t>
            </a:r>
            <a:endParaRPr/>
          </a:p>
        </p:txBody>
      </p:sp>
      <p:sp>
        <p:nvSpPr>
          <p:cNvPr id="296" name="Google Shape;296;p46"/>
          <p:cNvSpPr txBox="1"/>
          <p:nvPr>
            <p:ph idx="1" type="subTitle"/>
          </p:nvPr>
        </p:nvSpPr>
        <p:spPr>
          <a:xfrm>
            <a:off x="0" y="894225"/>
            <a:ext cx="8976900" cy="3615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400">
                <a:solidFill>
                  <a:schemeClr val="dk1"/>
                </a:solidFill>
              </a:rPr>
              <a:t>Augmentations is a technique for adding noises pictures and by that adding more noisy pictures from existing pictures.  Augmentations are good for reducing the Bias error (reducing overfit) and for increasing the amount of pictures in the data. In our project,  </a:t>
            </a:r>
            <a:r>
              <a:rPr b="1" lang="en-GB" sz="1400">
                <a:solidFill>
                  <a:schemeClr val="dk1"/>
                </a:solidFill>
              </a:rPr>
              <a:t>we will use augmentations for:</a:t>
            </a:r>
            <a:endParaRPr b="1" sz="1400">
              <a:solidFill>
                <a:schemeClr val="dk1"/>
              </a:solidFill>
            </a:endParaRPr>
          </a:p>
          <a:p>
            <a:pPr indent="0" lvl="0" marL="457200" rtl="0" algn="l">
              <a:spcBef>
                <a:spcPts val="0"/>
              </a:spcBef>
              <a:spcAft>
                <a:spcPts val="0"/>
              </a:spcAft>
              <a:buNone/>
            </a:pPr>
            <a:r>
              <a:rPr b="1" lang="en-GB" sz="1400">
                <a:solidFill>
                  <a:schemeClr val="dk1"/>
                </a:solidFill>
              </a:rPr>
              <a:t>1) Adding more pictures to the lower frequencies categories for reducing the unbalance problem in our data</a:t>
            </a:r>
            <a:r>
              <a:rPr lang="en-GB" sz="1400">
                <a:solidFill>
                  <a:schemeClr val="dk1"/>
                </a:solidFill>
              </a:rPr>
              <a:t>.</a:t>
            </a:r>
            <a:endParaRPr sz="1400">
              <a:solidFill>
                <a:schemeClr val="dk1"/>
              </a:solidFill>
            </a:endParaRPr>
          </a:p>
          <a:p>
            <a:pPr indent="0" lvl="0" marL="457200" rtl="0" algn="l">
              <a:spcBef>
                <a:spcPts val="0"/>
              </a:spcBef>
              <a:spcAft>
                <a:spcPts val="0"/>
              </a:spcAft>
              <a:buNone/>
            </a:pPr>
            <a:r>
              <a:rPr b="1" lang="en-GB" sz="1400">
                <a:solidFill>
                  <a:schemeClr val="dk1"/>
                </a:solidFill>
              </a:rPr>
              <a:t>2) Generalize the model and Improve results</a:t>
            </a:r>
            <a:endParaRPr b="1"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rPr lang="en-GB" sz="1400">
                <a:solidFill>
                  <a:schemeClr val="dk1"/>
                </a:solidFill>
              </a:rPr>
              <a:t>There are several standard augmentations such as </a:t>
            </a:r>
            <a:r>
              <a:rPr lang="en-GB" sz="1400">
                <a:solidFill>
                  <a:schemeClr val="dk1"/>
                </a:solidFill>
                <a:highlight>
                  <a:srgbClr val="FFFFFF"/>
                </a:highlight>
                <a:latin typeface="Roboto"/>
                <a:ea typeface="Roboto"/>
                <a:cs typeface="Roboto"/>
                <a:sym typeface="Roboto"/>
              </a:rPr>
              <a:t>Blur, MotionBlur, MedianBlur, RandomBrightness, RandomContrast and More. Blur Augmentations are used for reducing the model dependence on clear and sharp images. Color Augmentations are used for create images with different colors. There are more Augmentations that manipulate pictures like rotation,flipping and more.</a:t>
            </a:r>
            <a:endParaRPr sz="14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rPr lang="en-GB" sz="1400">
                <a:solidFill>
                  <a:schemeClr val="dk1"/>
                </a:solidFill>
                <a:highlight>
                  <a:srgbClr val="FFFFFF"/>
                </a:highlight>
                <a:latin typeface="Roboto"/>
                <a:ea typeface="Roboto"/>
                <a:cs typeface="Roboto"/>
                <a:sym typeface="Roboto"/>
              </a:rPr>
              <a:t>It is important to understand that not all augmentations are efficient for a data set, and we should be careful when using them. Using undisclosed augmentations may result in the destruction of the dataset and harm the results. </a:t>
            </a:r>
            <a:endParaRPr sz="14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rPr lang="en-GB" sz="1400" u="sng">
                <a:solidFill>
                  <a:schemeClr val="dk1"/>
                </a:solidFill>
                <a:highlight>
                  <a:srgbClr val="FFFFFF"/>
                </a:highlight>
                <a:latin typeface="Roboto"/>
                <a:ea typeface="Roboto"/>
                <a:cs typeface="Roboto"/>
                <a:sym typeface="Roboto"/>
              </a:rPr>
              <a:t>We need to choose Augmentations that are efficient for our data set.</a:t>
            </a:r>
            <a:endParaRPr sz="1400" u="sng">
              <a:solidFill>
                <a:schemeClr val="dk1"/>
              </a:solidFill>
              <a:highlight>
                <a:srgbClr val="FFFFFF"/>
              </a:highlight>
              <a:latin typeface="Roboto"/>
              <a:ea typeface="Roboto"/>
              <a:cs typeface="Roboto"/>
              <a:sym typeface="Roboto"/>
            </a:endParaRPr>
          </a:p>
        </p:txBody>
      </p:sp>
      <p:sp>
        <p:nvSpPr>
          <p:cNvPr id="297" name="Google Shape;297;p46"/>
          <p:cNvSpPr txBox="1"/>
          <p:nvPr/>
        </p:nvSpPr>
        <p:spPr>
          <a:xfrm>
            <a:off x="194025" y="4431200"/>
            <a:ext cx="81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03" name="Google Shape;303;p4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04" name="Google Shape;304;p47"/>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8"/>
          <p:cNvSpPr txBox="1"/>
          <p:nvPr/>
        </p:nvSpPr>
        <p:spPr>
          <a:xfrm>
            <a:off x="2775525" y="205075"/>
            <a:ext cx="40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u="sng"/>
              <a:t>Suggested A</a:t>
            </a:r>
            <a:r>
              <a:rPr b="1" lang="en-GB" sz="2000" u="sng"/>
              <a:t>ugmentations</a:t>
            </a:r>
            <a:endParaRPr b="1" sz="2000" u="sng"/>
          </a:p>
        </p:txBody>
      </p:sp>
      <p:sp>
        <p:nvSpPr>
          <p:cNvPr id="310" name="Google Shape;310;p48"/>
          <p:cNvSpPr txBox="1"/>
          <p:nvPr/>
        </p:nvSpPr>
        <p:spPr>
          <a:xfrm>
            <a:off x="421600" y="878025"/>
            <a:ext cx="8412600" cy="1477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1200">
                <a:solidFill>
                  <a:schemeClr val="accent2"/>
                </a:solidFill>
                <a:highlight>
                  <a:srgbClr val="FFFFFF"/>
                </a:highlight>
                <a:latin typeface="Roboto"/>
                <a:ea typeface="Roboto"/>
                <a:cs typeface="Roboto"/>
                <a:sym typeface="Roboto"/>
              </a:rPr>
              <a:t>In our case,  we are dealing with leafs in the nature. Therefore we need augmentations that mimic natural conditions. Such augmentations includes </a:t>
            </a:r>
            <a:r>
              <a:rPr b="1" lang="en-GB" sz="1200">
                <a:solidFill>
                  <a:schemeClr val="accent2"/>
                </a:solidFill>
                <a:highlight>
                  <a:srgbClr val="FFFFFF"/>
                </a:highlight>
                <a:latin typeface="Roboto"/>
                <a:ea typeface="Roboto"/>
                <a:cs typeface="Roboto"/>
                <a:sym typeface="Roboto"/>
              </a:rPr>
              <a:t>adding insects to pictures</a:t>
            </a:r>
            <a:r>
              <a:rPr lang="en-GB" sz="1200">
                <a:solidFill>
                  <a:schemeClr val="accent2"/>
                </a:solidFill>
                <a:highlight>
                  <a:srgbClr val="FFFFFF"/>
                </a:highlight>
                <a:latin typeface="Roboto"/>
                <a:ea typeface="Roboto"/>
                <a:cs typeface="Roboto"/>
                <a:sym typeface="Roboto"/>
              </a:rPr>
              <a:t> and </a:t>
            </a:r>
            <a:r>
              <a:rPr b="1" lang="en-GB" sz="1200">
                <a:solidFill>
                  <a:schemeClr val="accent2"/>
                </a:solidFill>
                <a:highlight>
                  <a:srgbClr val="FFFFFF"/>
                </a:highlight>
                <a:latin typeface="Roboto"/>
                <a:ea typeface="Roboto"/>
                <a:cs typeface="Roboto"/>
                <a:sym typeface="Roboto"/>
              </a:rPr>
              <a:t>weather.</a:t>
            </a:r>
            <a:r>
              <a:rPr lang="en-GB" sz="1200">
                <a:solidFill>
                  <a:schemeClr val="accent2"/>
                </a:solidFill>
                <a:highlight>
                  <a:srgbClr val="FFFFFF"/>
                </a:highlight>
                <a:latin typeface="Roboto"/>
                <a:ea typeface="Roboto"/>
                <a:cs typeface="Roboto"/>
                <a:sym typeface="Roboto"/>
              </a:rPr>
              <a:t> We we will also add other standard augmentations but </a:t>
            </a:r>
            <a:r>
              <a:rPr lang="en-GB" sz="1200" u="sng">
                <a:solidFill>
                  <a:schemeClr val="accent2"/>
                </a:solidFill>
                <a:highlight>
                  <a:srgbClr val="FFFFFF"/>
                </a:highlight>
                <a:latin typeface="Roboto"/>
                <a:ea typeface="Roboto"/>
                <a:cs typeface="Roboto"/>
                <a:sym typeface="Roboto"/>
              </a:rPr>
              <a:t>we will not use color augmentations</a:t>
            </a:r>
            <a:r>
              <a:rPr lang="en-GB" sz="1200">
                <a:solidFill>
                  <a:schemeClr val="accent2"/>
                </a:solidFill>
                <a:highlight>
                  <a:srgbClr val="FFFFFF"/>
                </a:highlight>
                <a:latin typeface="Roboto"/>
                <a:ea typeface="Roboto"/>
                <a:cs typeface="Roboto"/>
                <a:sym typeface="Roboto"/>
              </a:rPr>
              <a:t>. </a:t>
            </a:r>
            <a:endParaRPr sz="1200">
              <a:solidFill>
                <a:schemeClr val="accent2"/>
              </a:solidFill>
              <a:highlight>
                <a:srgbClr val="FFFFFF"/>
              </a:highlight>
              <a:latin typeface="Roboto"/>
              <a:ea typeface="Roboto"/>
              <a:cs typeface="Roboto"/>
              <a:sym typeface="Roboto"/>
            </a:endParaRPr>
          </a:p>
          <a:p>
            <a:pPr indent="0" lvl="0" marL="457200" rtl="0" algn="l">
              <a:spcBef>
                <a:spcPts val="0"/>
              </a:spcBef>
              <a:spcAft>
                <a:spcPts val="0"/>
              </a:spcAft>
              <a:buNone/>
            </a:pPr>
            <a:r>
              <a:rPr lang="en-GB" sz="1200">
                <a:solidFill>
                  <a:schemeClr val="accent2"/>
                </a:solidFill>
                <a:highlight>
                  <a:srgbClr val="FFFFFF"/>
                </a:highlight>
                <a:latin typeface="Roboto"/>
                <a:ea typeface="Roboto"/>
                <a:cs typeface="Roboto"/>
                <a:sym typeface="Roboto"/>
              </a:rPr>
              <a:t>Two reasons for that are:</a:t>
            </a:r>
            <a:endParaRPr sz="1200">
              <a:solidFill>
                <a:schemeClr val="accent2"/>
              </a:solidFill>
              <a:highlight>
                <a:srgbClr val="FFFFFF"/>
              </a:highlight>
              <a:latin typeface="Roboto"/>
              <a:ea typeface="Roboto"/>
              <a:cs typeface="Roboto"/>
              <a:sym typeface="Roboto"/>
            </a:endParaRPr>
          </a:p>
          <a:p>
            <a:pPr indent="-304800" lvl="0" marL="457200" rtl="0" algn="l">
              <a:spcBef>
                <a:spcPts val="0"/>
              </a:spcBef>
              <a:spcAft>
                <a:spcPts val="0"/>
              </a:spcAft>
              <a:buClr>
                <a:schemeClr val="accent2"/>
              </a:buClr>
              <a:buSzPts val="1200"/>
              <a:buFont typeface="Roboto"/>
              <a:buChar char="-"/>
            </a:pPr>
            <a:r>
              <a:rPr lang="en-GB" sz="1200">
                <a:solidFill>
                  <a:schemeClr val="accent2"/>
                </a:solidFill>
                <a:highlight>
                  <a:srgbClr val="FFFFFF"/>
                </a:highlight>
                <a:latin typeface="Roboto"/>
                <a:ea typeface="Roboto"/>
                <a:cs typeface="Roboto"/>
                <a:sym typeface="Roboto"/>
              </a:rPr>
              <a:t>Color changing is not a phenomenon that happens in the nature.</a:t>
            </a:r>
            <a:endParaRPr sz="1200">
              <a:solidFill>
                <a:schemeClr val="accent2"/>
              </a:solidFill>
              <a:highlight>
                <a:srgbClr val="FFFFFF"/>
              </a:highlight>
              <a:latin typeface="Roboto"/>
              <a:ea typeface="Roboto"/>
              <a:cs typeface="Roboto"/>
              <a:sym typeface="Roboto"/>
            </a:endParaRPr>
          </a:p>
          <a:p>
            <a:pPr indent="-304800" lvl="0" marL="457200" rtl="0" algn="l">
              <a:spcBef>
                <a:spcPts val="0"/>
              </a:spcBef>
              <a:spcAft>
                <a:spcPts val="0"/>
              </a:spcAft>
              <a:buClr>
                <a:schemeClr val="accent2"/>
              </a:buClr>
              <a:buSzPts val="1200"/>
              <a:buFont typeface="Roboto"/>
              <a:buChar char="-"/>
            </a:pPr>
            <a:r>
              <a:rPr lang="en-GB" sz="1200">
                <a:solidFill>
                  <a:schemeClr val="accent2"/>
                </a:solidFill>
                <a:highlight>
                  <a:srgbClr val="FFFFFF"/>
                </a:highlight>
                <a:latin typeface="Roboto"/>
                <a:ea typeface="Roboto"/>
                <a:cs typeface="Roboto"/>
                <a:sym typeface="Roboto"/>
              </a:rPr>
              <a:t>The identification of leaf disease are color based and we may destroy the data set by playing the the RGB channels.</a:t>
            </a:r>
            <a:endParaRPr sz="1200">
              <a:solidFill>
                <a:schemeClr val="accent2"/>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200">
              <a:solidFill>
                <a:schemeClr val="accent2"/>
              </a:solidFill>
              <a:highlight>
                <a:srgbClr val="FFFFFF"/>
              </a:highlight>
              <a:latin typeface="Roboto"/>
              <a:ea typeface="Roboto"/>
              <a:cs typeface="Roboto"/>
              <a:sym typeface="Roboto"/>
            </a:endParaRPr>
          </a:p>
        </p:txBody>
      </p:sp>
      <p:pic>
        <p:nvPicPr>
          <p:cNvPr id="311" name="Google Shape;311;p48"/>
          <p:cNvPicPr preferRelativeResize="0"/>
          <p:nvPr/>
        </p:nvPicPr>
        <p:blipFill>
          <a:blip r:embed="rId3">
            <a:alphaModFix/>
          </a:blip>
          <a:stretch>
            <a:fillRect/>
          </a:stretch>
        </p:blipFill>
        <p:spPr>
          <a:xfrm>
            <a:off x="279750" y="2300575"/>
            <a:ext cx="3505475" cy="2813075"/>
          </a:xfrm>
          <a:prstGeom prst="rect">
            <a:avLst/>
          </a:prstGeom>
          <a:noFill/>
          <a:ln>
            <a:noFill/>
          </a:ln>
        </p:spPr>
      </p:pic>
      <p:pic>
        <p:nvPicPr>
          <p:cNvPr id="312" name="Google Shape;312;p48"/>
          <p:cNvPicPr preferRelativeResize="0"/>
          <p:nvPr/>
        </p:nvPicPr>
        <p:blipFill>
          <a:blip r:embed="rId4">
            <a:alphaModFix/>
          </a:blip>
          <a:stretch>
            <a:fillRect/>
          </a:stretch>
        </p:blipFill>
        <p:spPr>
          <a:xfrm>
            <a:off x="3785225" y="2300575"/>
            <a:ext cx="2518575" cy="1370150"/>
          </a:xfrm>
          <a:prstGeom prst="rect">
            <a:avLst/>
          </a:prstGeom>
          <a:noFill/>
          <a:ln>
            <a:noFill/>
          </a:ln>
        </p:spPr>
      </p:pic>
      <p:pic>
        <p:nvPicPr>
          <p:cNvPr id="313" name="Google Shape;313;p48"/>
          <p:cNvPicPr preferRelativeResize="0"/>
          <p:nvPr/>
        </p:nvPicPr>
        <p:blipFill>
          <a:blip r:embed="rId5">
            <a:alphaModFix/>
          </a:blip>
          <a:stretch>
            <a:fillRect/>
          </a:stretch>
        </p:blipFill>
        <p:spPr>
          <a:xfrm>
            <a:off x="3785225" y="3670724"/>
            <a:ext cx="2518571" cy="1434525"/>
          </a:xfrm>
          <a:prstGeom prst="rect">
            <a:avLst/>
          </a:prstGeom>
          <a:noFill/>
          <a:ln>
            <a:noFill/>
          </a:ln>
        </p:spPr>
      </p:pic>
      <p:pic>
        <p:nvPicPr>
          <p:cNvPr id="314" name="Google Shape;314;p48"/>
          <p:cNvPicPr preferRelativeResize="0"/>
          <p:nvPr/>
        </p:nvPicPr>
        <p:blipFill>
          <a:blip r:embed="rId6">
            <a:alphaModFix/>
          </a:blip>
          <a:stretch>
            <a:fillRect/>
          </a:stretch>
        </p:blipFill>
        <p:spPr>
          <a:xfrm>
            <a:off x="6303799" y="2341950"/>
            <a:ext cx="2458226" cy="1370150"/>
          </a:xfrm>
          <a:prstGeom prst="rect">
            <a:avLst/>
          </a:prstGeom>
          <a:noFill/>
          <a:ln>
            <a:noFill/>
          </a:ln>
        </p:spPr>
      </p:pic>
      <p:pic>
        <p:nvPicPr>
          <p:cNvPr id="315" name="Google Shape;315;p48"/>
          <p:cNvPicPr preferRelativeResize="0"/>
          <p:nvPr/>
        </p:nvPicPr>
        <p:blipFill rotWithShape="1">
          <a:blip r:embed="rId7">
            <a:alphaModFix/>
          </a:blip>
          <a:srcRect b="0" l="-5029" r="5030" t="0"/>
          <a:stretch/>
        </p:blipFill>
        <p:spPr>
          <a:xfrm>
            <a:off x="6197081" y="3651600"/>
            <a:ext cx="2564945" cy="147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ctrTitle"/>
          </p:nvPr>
        </p:nvSpPr>
        <p:spPr>
          <a:xfrm>
            <a:off x="311700" y="268900"/>
            <a:ext cx="8520600" cy="77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500"/>
              <a:t>Multi-Label Solving Strategy</a:t>
            </a:r>
            <a:endParaRPr sz="6800"/>
          </a:p>
        </p:txBody>
      </p:sp>
      <p:sp>
        <p:nvSpPr>
          <p:cNvPr id="321" name="Google Shape;321;p49"/>
          <p:cNvSpPr txBox="1"/>
          <p:nvPr>
            <p:ph idx="1" type="subTitle"/>
          </p:nvPr>
        </p:nvSpPr>
        <p:spPr>
          <a:xfrm>
            <a:off x="311700" y="1144525"/>
            <a:ext cx="8520600" cy="3612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5400">
                <a:solidFill>
                  <a:schemeClr val="dk1"/>
                </a:solidFill>
              </a:rPr>
              <a:t>As we already know, we have a multi-label data. Therefore we need a model that will be capable to predict multiply </a:t>
            </a:r>
            <a:r>
              <a:rPr lang="en-GB" sz="5400">
                <a:solidFill>
                  <a:schemeClr val="dk1"/>
                </a:solidFill>
              </a:rPr>
              <a:t>diseases</a:t>
            </a:r>
            <a:r>
              <a:rPr lang="en-GB" sz="5400">
                <a:solidFill>
                  <a:schemeClr val="dk1"/>
                </a:solidFill>
              </a:rPr>
              <a:t> on a leaf. </a:t>
            </a:r>
            <a:r>
              <a:rPr lang="en-GB" sz="5400">
                <a:solidFill>
                  <a:schemeClr val="dk1"/>
                </a:solidFill>
              </a:rPr>
              <a:t>Usually classification problems includes unique and categorical labels. What can we do?</a:t>
            </a:r>
            <a:endParaRPr sz="5400">
              <a:solidFill>
                <a:schemeClr val="dk1"/>
              </a:solidFill>
            </a:endParaRPr>
          </a:p>
          <a:p>
            <a:pPr indent="0" lvl="0" marL="0" rtl="0" algn="l">
              <a:spcBef>
                <a:spcPts val="0"/>
              </a:spcBef>
              <a:spcAft>
                <a:spcPts val="0"/>
              </a:spcAft>
              <a:buNone/>
            </a:pPr>
            <a:r>
              <a:rPr lang="en-GB" sz="5400">
                <a:solidFill>
                  <a:schemeClr val="dk1"/>
                </a:solidFill>
              </a:rPr>
              <a:t>Our approach to solving the problem is to create a type of one hot vectors and use them as labels in the training data. Each index in the vector represents a disease in the leaf. </a:t>
            </a:r>
            <a:endParaRPr sz="5400">
              <a:solidFill>
                <a:schemeClr val="dk1"/>
              </a:solidFill>
            </a:endParaRPr>
          </a:p>
          <a:p>
            <a:pPr indent="-314326" lvl="0" marL="457200" rtl="0" algn="l">
              <a:spcBef>
                <a:spcPts val="0"/>
              </a:spcBef>
              <a:spcAft>
                <a:spcPts val="0"/>
              </a:spcAft>
              <a:buClr>
                <a:schemeClr val="dk1"/>
              </a:buClr>
              <a:buSzPct val="100000"/>
              <a:buChar char="-"/>
            </a:pPr>
            <a:r>
              <a:rPr lang="en-GB" sz="5400">
                <a:solidFill>
                  <a:schemeClr val="dk1"/>
                </a:solidFill>
              </a:rPr>
              <a:t>Index 0 - ‘healthy’</a:t>
            </a:r>
            <a:endParaRPr sz="5400">
              <a:solidFill>
                <a:schemeClr val="dk1"/>
              </a:solidFill>
            </a:endParaRPr>
          </a:p>
          <a:p>
            <a:pPr indent="-314326" lvl="0" marL="457200" rtl="0" algn="l">
              <a:spcBef>
                <a:spcPts val="0"/>
              </a:spcBef>
              <a:spcAft>
                <a:spcPts val="0"/>
              </a:spcAft>
              <a:buClr>
                <a:schemeClr val="dk1"/>
              </a:buClr>
              <a:buSzPct val="100000"/>
              <a:buChar char="-"/>
            </a:pPr>
            <a:r>
              <a:rPr lang="en-GB" sz="5400">
                <a:solidFill>
                  <a:schemeClr val="dk1"/>
                </a:solidFill>
              </a:rPr>
              <a:t>Index 1 - ‘scab’</a:t>
            </a:r>
            <a:endParaRPr sz="5400">
              <a:solidFill>
                <a:schemeClr val="dk1"/>
              </a:solidFill>
            </a:endParaRPr>
          </a:p>
          <a:p>
            <a:pPr indent="-314326" lvl="0" marL="457200" rtl="0" algn="l">
              <a:spcBef>
                <a:spcPts val="0"/>
              </a:spcBef>
              <a:spcAft>
                <a:spcPts val="0"/>
              </a:spcAft>
              <a:buClr>
                <a:schemeClr val="dk1"/>
              </a:buClr>
              <a:buSzPct val="100000"/>
              <a:buChar char="-"/>
            </a:pPr>
            <a:r>
              <a:rPr lang="en-GB" sz="5400">
                <a:solidFill>
                  <a:schemeClr val="dk1"/>
                </a:solidFill>
              </a:rPr>
              <a:t>Index 2 - ‘frog_eye_leaf_spot’</a:t>
            </a:r>
            <a:endParaRPr sz="5400">
              <a:solidFill>
                <a:schemeClr val="dk1"/>
              </a:solidFill>
            </a:endParaRPr>
          </a:p>
          <a:p>
            <a:pPr indent="-314326" lvl="0" marL="457200" rtl="0" algn="l">
              <a:spcBef>
                <a:spcPts val="0"/>
              </a:spcBef>
              <a:spcAft>
                <a:spcPts val="0"/>
              </a:spcAft>
              <a:buClr>
                <a:schemeClr val="dk1"/>
              </a:buClr>
              <a:buSzPct val="100000"/>
              <a:buChar char="-"/>
            </a:pPr>
            <a:r>
              <a:rPr lang="en-GB" sz="5400">
                <a:solidFill>
                  <a:schemeClr val="dk1"/>
                </a:solidFill>
              </a:rPr>
              <a:t>Index 3 - ‘rust’</a:t>
            </a:r>
            <a:endParaRPr sz="5400">
              <a:solidFill>
                <a:schemeClr val="dk1"/>
              </a:solidFill>
            </a:endParaRPr>
          </a:p>
          <a:p>
            <a:pPr indent="-314326" lvl="0" marL="457200" rtl="0" algn="l">
              <a:spcBef>
                <a:spcPts val="0"/>
              </a:spcBef>
              <a:spcAft>
                <a:spcPts val="0"/>
              </a:spcAft>
              <a:buClr>
                <a:schemeClr val="dk1"/>
              </a:buClr>
              <a:buSzPct val="100000"/>
              <a:buChar char="-"/>
            </a:pPr>
            <a:r>
              <a:rPr lang="en-GB" sz="5400">
                <a:solidFill>
                  <a:schemeClr val="dk1"/>
                </a:solidFill>
              </a:rPr>
              <a:t>Index 4 - ‘complex’</a:t>
            </a:r>
            <a:endParaRPr sz="5400">
              <a:solidFill>
                <a:schemeClr val="dk1"/>
              </a:solidFill>
            </a:endParaRPr>
          </a:p>
          <a:p>
            <a:pPr indent="-314326" lvl="0" marL="457200" rtl="0" algn="l">
              <a:spcBef>
                <a:spcPts val="0"/>
              </a:spcBef>
              <a:spcAft>
                <a:spcPts val="0"/>
              </a:spcAft>
              <a:buClr>
                <a:schemeClr val="dk1"/>
              </a:buClr>
              <a:buSzPct val="100000"/>
              <a:buChar char="-"/>
            </a:pPr>
            <a:r>
              <a:rPr lang="en-GB" sz="5400">
                <a:solidFill>
                  <a:schemeClr val="dk1"/>
                </a:solidFill>
              </a:rPr>
              <a:t>Index 5 - ‘powdery_mildew’</a:t>
            </a:r>
            <a:endParaRPr sz="5400">
              <a:solidFill>
                <a:schemeClr val="dk1"/>
              </a:solidFill>
            </a:endParaRPr>
          </a:p>
          <a:p>
            <a:pPr indent="0" lvl="0" marL="0" rtl="0" algn="l">
              <a:spcBef>
                <a:spcPts val="0"/>
              </a:spcBef>
              <a:spcAft>
                <a:spcPts val="0"/>
              </a:spcAft>
              <a:buNone/>
            </a:pPr>
            <a:r>
              <a:t/>
            </a:r>
            <a:endParaRPr sz="5400">
              <a:solidFill>
                <a:schemeClr val="dk1"/>
              </a:solidFill>
            </a:endParaRPr>
          </a:p>
          <a:p>
            <a:pPr indent="-314326" lvl="0" marL="457200" rtl="0" algn="l">
              <a:spcBef>
                <a:spcPts val="0"/>
              </a:spcBef>
              <a:spcAft>
                <a:spcPts val="0"/>
              </a:spcAft>
              <a:buClr>
                <a:schemeClr val="dk1"/>
              </a:buClr>
              <a:buSzPct val="100000"/>
              <a:buChar char="-"/>
            </a:pPr>
            <a:r>
              <a:rPr lang="en-GB" sz="5400">
                <a:solidFill>
                  <a:schemeClr val="dk1"/>
                </a:solidFill>
              </a:rPr>
              <a:t>Value of 1 means that the disease exists in the leaf</a:t>
            </a:r>
            <a:endParaRPr sz="5400">
              <a:solidFill>
                <a:schemeClr val="dk1"/>
              </a:solidFill>
            </a:endParaRPr>
          </a:p>
          <a:p>
            <a:pPr indent="-314326" lvl="0" marL="457200" rtl="0" algn="l">
              <a:spcBef>
                <a:spcPts val="0"/>
              </a:spcBef>
              <a:spcAft>
                <a:spcPts val="0"/>
              </a:spcAft>
              <a:buClr>
                <a:schemeClr val="dk1"/>
              </a:buClr>
              <a:buSzPct val="100000"/>
              <a:buChar char="-"/>
            </a:pPr>
            <a:r>
              <a:rPr lang="en-GB" sz="5400">
                <a:solidFill>
                  <a:schemeClr val="dk1"/>
                </a:solidFill>
              </a:rPr>
              <a:t>Value of 0 means that the disease does not exists in the leaf</a:t>
            </a:r>
            <a:endParaRPr sz="5400">
              <a:solidFill>
                <a:schemeClr val="dk1"/>
              </a:solidFill>
            </a:endParaRPr>
          </a:p>
          <a:p>
            <a:pPr indent="0" lvl="0" marL="0" rtl="0" algn="l">
              <a:spcBef>
                <a:spcPts val="0"/>
              </a:spcBef>
              <a:spcAft>
                <a:spcPts val="0"/>
              </a:spcAft>
              <a:buNone/>
            </a:pPr>
            <a:r>
              <a:t/>
            </a:r>
            <a:endParaRPr sz="5400">
              <a:solidFill>
                <a:schemeClr val="dk1"/>
              </a:solidFill>
            </a:endParaRPr>
          </a:p>
          <a:p>
            <a:pPr indent="0" lvl="0" marL="0" rtl="0" algn="l">
              <a:spcBef>
                <a:spcPts val="0"/>
              </a:spcBef>
              <a:spcAft>
                <a:spcPts val="0"/>
              </a:spcAft>
              <a:buNone/>
            </a:pPr>
            <a:r>
              <a:t/>
            </a:r>
            <a:endParaRPr sz="5400">
              <a:solidFill>
                <a:schemeClr val="dk1"/>
              </a:solidFill>
            </a:endParaRPr>
          </a:p>
          <a:p>
            <a:pPr indent="0" lvl="0" marL="0" rtl="0" algn="l">
              <a:spcBef>
                <a:spcPts val="0"/>
              </a:spcBef>
              <a:spcAft>
                <a:spcPts val="0"/>
              </a:spcAft>
              <a:buNone/>
            </a:pPr>
            <a:r>
              <a:t/>
            </a:r>
            <a:endParaRPr sz="5400">
              <a:solidFill>
                <a:schemeClr val="dk1"/>
              </a:solidFill>
            </a:endParaRPr>
          </a:p>
          <a:p>
            <a:pPr indent="0" lvl="0" marL="0" rtl="0" algn="l">
              <a:spcBef>
                <a:spcPts val="0"/>
              </a:spcBef>
              <a:spcAft>
                <a:spcPts val="0"/>
              </a:spcAft>
              <a:buNone/>
            </a:pPr>
            <a:r>
              <a:rPr lang="en-GB" sz="5400">
                <a:solidFill>
                  <a:schemeClr val="dk1"/>
                </a:solidFill>
              </a:rPr>
              <a:t>Example: Suppose we have a leaf that contains the scab and rust disease, the label will look like this: </a:t>
            </a:r>
            <a:r>
              <a:rPr lang="en-GB" sz="5746">
                <a:solidFill>
                  <a:schemeClr val="dk1"/>
                </a:solidFill>
              </a:rPr>
              <a:t>[0,1,0,1,0,0]</a:t>
            </a:r>
            <a:endParaRPr sz="5400">
              <a:solidFill>
                <a:schemeClr val="dk1"/>
              </a:solidFill>
            </a:endParaRPr>
          </a:p>
          <a:p>
            <a:pPr indent="0" lvl="0" marL="0" rtl="0" algn="ctr">
              <a:spcBef>
                <a:spcPts val="0"/>
              </a:spcBef>
              <a:spcAft>
                <a:spcPts val="0"/>
              </a:spcAft>
              <a:buNone/>
            </a:pPr>
            <a:r>
              <a:t/>
            </a:r>
            <a:endParaRPr sz="4146">
              <a:solidFill>
                <a:schemeClr val="dk1"/>
              </a:solidFill>
            </a:endParaRPr>
          </a:p>
          <a:p>
            <a:pPr indent="0" lvl="0" marL="0" rtl="0" algn="l">
              <a:spcBef>
                <a:spcPts val="0"/>
              </a:spcBef>
              <a:spcAft>
                <a:spcPts val="0"/>
              </a:spcAft>
              <a:buNone/>
            </a:pPr>
            <a:r>
              <a:t/>
            </a:r>
            <a:endParaRPr sz="3346">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ctrTitle"/>
          </p:nvPr>
        </p:nvSpPr>
        <p:spPr>
          <a:xfrm>
            <a:off x="311700" y="206850"/>
            <a:ext cx="8520600" cy="87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Selecting a Model</a:t>
            </a:r>
            <a:endParaRPr/>
          </a:p>
        </p:txBody>
      </p:sp>
      <p:sp>
        <p:nvSpPr>
          <p:cNvPr id="327" name="Google Shape;327;p50"/>
          <p:cNvSpPr txBox="1"/>
          <p:nvPr>
            <p:ph idx="1" type="subTitle"/>
          </p:nvPr>
        </p:nvSpPr>
        <p:spPr>
          <a:xfrm>
            <a:off x="311700" y="1331075"/>
            <a:ext cx="8520600" cy="792600"/>
          </a:xfrm>
          <a:prstGeom prst="rect">
            <a:avLst/>
          </a:prstGeom>
        </p:spPr>
        <p:txBody>
          <a:bodyPr anchorCtr="0" anchor="t" bIns="91425" lIns="91425" spcFirstLastPara="1" rIns="91425" wrap="square" tIns="91425">
            <a:normAutofit fontScale="70000"/>
          </a:bodyPr>
          <a:lstStyle/>
          <a:p>
            <a:pPr indent="0" lvl="0" marL="0" rtl="0" algn="ctr">
              <a:spcBef>
                <a:spcPts val="0"/>
              </a:spcBef>
              <a:spcAft>
                <a:spcPts val="0"/>
              </a:spcAft>
              <a:buNone/>
            </a:pPr>
            <a:r>
              <a:rPr lang="en-GB">
                <a:solidFill>
                  <a:schemeClr val="dk1"/>
                </a:solidFill>
              </a:rPr>
              <a:t>We chose the ResNet50 model, based on the paper we have seen above. We aim to gain better results that those who were reached in the </a:t>
            </a:r>
            <a:r>
              <a:rPr lang="en-GB">
                <a:solidFill>
                  <a:schemeClr val="dk1"/>
                </a:solidFill>
              </a:rPr>
              <a:t>paper.</a:t>
            </a:r>
            <a:endParaRPr>
              <a:solidFill>
                <a:schemeClr val="dk1"/>
              </a:solidFill>
            </a:endParaRPr>
          </a:p>
        </p:txBody>
      </p:sp>
      <p:pic>
        <p:nvPicPr>
          <p:cNvPr id="328" name="Google Shape;328;p50"/>
          <p:cNvPicPr preferRelativeResize="0"/>
          <p:nvPr/>
        </p:nvPicPr>
        <p:blipFill>
          <a:blip r:embed="rId3">
            <a:alphaModFix/>
          </a:blip>
          <a:stretch>
            <a:fillRect/>
          </a:stretch>
        </p:blipFill>
        <p:spPr>
          <a:xfrm>
            <a:off x="152400" y="2075325"/>
            <a:ext cx="8782025" cy="2915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1"/>
          <p:cNvPicPr preferRelativeResize="0"/>
          <p:nvPr/>
        </p:nvPicPr>
        <p:blipFill>
          <a:blip r:embed="rId3">
            <a:alphaModFix/>
          </a:blip>
          <a:stretch>
            <a:fillRect/>
          </a:stretch>
        </p:blipFill>
        <p:spPr>
          <a:xfrm>
            <a:off x="532075" y="1599575"/>
            <a:ext cx="7873175" cy="3201725"/>
          </a:xfrm>
          <a:prstGeom prst="rect">
            <a:avLst/>
          </a:prstGeom>
          <a:noFill/>
          <a:ln>
            <a:noFill/>
          </a:ln>
        </p:spPr>
      </p:pic>
      <p:sp>
        <p:nvSpPr>
          <p:cNvPr id="334" name="Google Shape;334;p51"/>
          <p:cNvSpPr txBox="1"/>
          <p:nvPr/>
        </p:nvSpPr>
        <p:spPr>
          <a:xfrm>
            <a:off x="572275" y="376875"/>
            <a:ext cx="7294500" cy="17238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GB" sz="2000">
                <a:solidFill>
                  <a:schemeClr val="dk1"/>
                </a:solidFill>
              </a:rPr>
              <a:t>Optimizing Hyper parameters</a:t>
            </a:r>
            <a:endParaRPr b="1" sz="2000">
              <a:solidFill>
                <a:schemeClr val="dk1"/>
              </a:solidFill>
            </a:endParaRPr>
          </a:p>
          <a:p>
            <a:pPr indent="0" lvl="0" marL="457200" rtl="0" algn="l">
              <a:spcBef>
                <a:spcPts val="0"/>
              </a:spcBef>
              <a:spcAft>
                <a:spcPts val="0"/>
              </a:spcAft>
              <a:buNone/>
            </a:pPr>
            <a:r>
              <a:t/>
            </a:r>
            <a:endParaRPr b="1" sz="2000">
              <a:solidFill>
                <a:schemeClr val="dk1"/>
              </a:solidFill>
            </a:endParaRPr>
          </a:p>
          <a:p>
            <a:pPr indent="0" lvl="0" marL="457200" rtl="0" algn="l">
              <a:spcBef>
                <a:spcPts val="0"/>
              </a:spcBef>
              <a:spcAft>
                <a:spcPts val="0"/>
              </a:spcAft>
              <a:buNone/>
            </a:pPr>
            <a:r>
              <a:t/>
            </a:r>
            <a:endParaRPr b="1" sz="2000">
              <a:solidFill>
                <a:schemeClr val="dk1"/>
              </a:solidFill>
            </a:endParaRPr>
          </a:p>
          <a:p>
            <a:pPr indent="0" lvl="0" marL="457200" rtl="0" algn="l">
              <a:spcBef>
                <a:spcPts val="0"/>
              </a:spcBef>
              <a:spcAft>
                <a:spcPts val="0"/>
              </a:spcAft>
              <a:buNone/>
            </a:pPr>
            <a:r>
              <a:t/>
            </a:r>
            <a:endParaRPr b="1" sz="2000">
              <a:solidFill>
                <a:schemeClr val="dk1"/>
              </a:solidFill>
            </a:endParaRPr>
          </a:p>
          <a:p>
            <a:pPr indent="0" lvl="0" marL="457200" rtl="0" algn="l">
              <a:spcBef>
                <a:spcPts val="0"/>
              </a:spcBef>
              <a:spcAft>
                <a:spcPts val="0"/>
              </a:spcAft>
              <a:buNone/>
            </a:pPr>
            <a:r>
              <a:t/>
            </a:r>
            <a:endParaRPr b="1"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nvSpPr>
        <p:spPr>
          <a:xfrm>
            <a:off x="382450" y="1195425"/>
            <a:ext cx="821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There are </a:t>
            </a:r>
            <a:r>
              <a:rPr lang="en-GB"/>
              <a:t>multiple</a:t>
            </a:r>
            <a:r>
              <a:rPr lang="en-GB"/>
              <a:t> ways of solving image </a:t>
            </a:r>
            <a:r>
              <a:rPr lang="en-GB"/>
              <a:t>classification</a:t>
            </a:r>
            <a:r>
              <a:rPr lang="en-GB"/>
              <a:t> problem such as:</a:t>
            </a:r>
            <a:endParaRPr/>
          </a:p>
          <a:p>
            <a:pPr indent="0" lvl="0" marL="0" rtl="0" algn="l">
              <a:spcBef>
                <a:spcPts val="0"/>
              </a:spcBef>
              <a:spcAft>
                <a:spcPts val="0"/>
              </a:spcAft>
              <a:buNone/>
            </a:pPr>
            <a:r>
              <a:rPr lang="en-GB"/>
              <a:t>KNN, </a:t>
            </a:r>
            <a:r>
              <a:rPr lang="en-GB" sz="1350">
                <a:solidFill>
                  <a:srgbClr val="222222"/>
                </a:solidFill>
                <a:highlight>
                  <a:srgbClr val="FFFFFF"/>
                </a:highlight>
              </a:rPr>
              <a:t> Fully connected </a:t>
            </a:r>
            <a:r>
              <a:rPr lang="en-GB" sz="1350">
                <a:solidFill>
                  <a:srgbClr val="222222"/>
                </a:solidFill>
                <a:highlight>
                  <a:srgbClr val="FFFFFF"/>
                </a:highlight>
              </a:rPr>
              <a:t>Neural</a:t>
            </a:r>
            <a:r>
              <a:rPr lang="en-GB" sz="1350">
                <a:solidFill>
                  <a:srgbClr val="222222"/>
                </a:solidFill>
                <a:highlight>
                  <a:srgbClr val="FFFFFF"/>
                </a:highlight>
              </a:rPr>
              <a:t> Networks </a:t>
            </a:r>
            <a:r>
              <a:rPr lang="en-GB"/>
              <a:t>and </a:t>
            </a:r>
            <a:r>
              <a:rPr lang="en-GB">
                <a:solidFill>
                  <a:schemeClr val="dk1"/>
                </a:solidFill>
              </a:rPr>
              <a:t>CNN.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Each method has its pros and cons like KNN doesn’t actually learning anything and for predict must to run over entire dataset, FC net .</a:t>
            </a:r>
            <a:endParaRPr/>
          </a:p>
          <a:p>
            <a:pPr indent="0" lvl="0" marL="0" rtl="0" algn="l">
              <a:spcBef>
                <a:spcPts val="0"/>
              </a:spcBef>
              <a:spcAft>
                <a:spcPts val="0"/>
              </a:spcAft>
              <a:buNone/>
            </a:pPr>
            <a:r>
              <a:rPr lang="en-GB"/>
              <a:t>W</a:t>
            </a:r>
            <a:r>
              <a:rPr lang="en-GB"/>
              <a:t>e believe that we can achieve the best </a:t>
            </a:r>
            <a:r>
              <a:rPr lang="en-GB" sz="1200">
                <a:solidFill>
                  <a:srgbClr val="0A0A0A"/>
                </a:solidFill>
                <a:highlight>
                  <a:srgbClr val="FFFFFF"/>
                </a:highlight>
                <a:latin typeface="Merriweather"/>
                <a:ea typeface="Merriweather"/>
                <a:cs typeface="Merriweather"/>
                <a:sym typeface="Merriweather"/>
              </a:rPr>
              <a:t>accuracy </a:t>
            </a:r>
            <a:r>
              <a:rPr lang="en-GB"/>
              <a:t>by using </a:t>
            </a:r>
            <a:r>
              <a:rPr lang="en-GB"/>
              <a:t>Convolutional</a:t>
            </a:r>
            <a:r>
              <a:rPr lang="en-GB"/>
              <a:t> networks. </a:t>
            </a:r>
            <a:endParaRPr/>
          </a:p>
          <a:p>
            <a:pPr indent="0" lvl="0" marL="0" rtl="0" algn="l">
              <a:spcBef>
                <a:spcPts val="0"/>
              </a:spcBef>
              <a:spcAft>
                <a:spcPts val="0"/>
              </a:spcAft>
              <a:buNone/>
            </a:pPr>
            <a:r>
              <a:t/>
            </a:r>
            <a:endParaRPr/>
          </a:p>
        </p:txBody>
      </p:sp>
      <p:sp>
        <p:nvSpPr>
          <p:cNvPr id="85" name="Google Shape;85;p16"/>
          <p:cNvSpPr txBox="1"/>
          <p:nvPr>
            <p:ph type="ctrTitle"/>
          </p:nvPr>
        </p:nvSpPr>
        <p:spPr>
          <a:xfrm>
            <a:off x="1559325" y="241400"/>
            <a:ext cx="6328800" cy="858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400"/>
              <a:t>Problem D</a:t>
            </a:r>
            <a:r>
              <a:rPr lang="en-GB" sz="4400"/>
              <a:t>efinition</a:t>
            </a:r>
            <a:endParaRPr sz="4400"/>
          </a:p>
        </p:txBody>
      </p:sp>
      <p:pic>
        <p:nvPicPr>
          <p:cNvPr id="86" name="Google Shape;86;p16"/>
          <p:cNvPicPr preferRelativeResize="0"/>
          <p:nvPr/>
        </p:nvPicPr>
        <p:blipFill>
          <a:blip r:embed="rId3">
            <a:alphaModFix/>
          </a:blip>
          <a:stretch>
            <a:fillRect/>
          </a:stretch>
        </p:blipFill>
        <p:spPr>
          <a:xfrm>
            <a:off x="4683675" y="2476050"/>
            <a:ext cx="4460325" cy="2667450"/>
          </a:xfrm>
          <a:prstGeom prst="rect">
            <a:avLst/>
          </a:prstGeom>
          <a:noFill/>
          <a:ln>
            <a:noFill/>
          </a:ln>
        </p:spPr>
      </p:pic>
      <p:sp>
        <p:nvSpPr>
          <p:cNvPr id="87" name="Google Shape;87;p16"/>
          <p:cNvSpPr txBox="1"/>
          <p:nvPr/>
        </p:nvSpPr>
        <p:spPr>
          <a:xfrm>
            <a:off x="11101700" y="1773900"/>
            <a:ext cx="42384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2"/>
          <p:cNvSpPr txBox="1"/>
          <p:nvPr>
            <p:ph type="ctrTitle"/>
          </p:nvPr>
        </p:nvSpPr>
        <p:spPr>
          <a:xfrm>
            <a:off x="311700" y="122300"/>
            <a:ext cx="8520600" cy="792600"/>
          </a:xfrm>
          <a:prstGeom prst="rect">
            <a:avLst/>
          </a:prstGeom>
        </p:spPr>
        <p:txBody>
          <a:bodyPr anchorCtr="0" anchor="b" bIns="91425" lIns="91425" spcFirstLastPara="1" rIns="91425" wrap="square" tIns="91425">
            <a:normAutofit/>
          </a:bodyPr>
          <a:lstStyle/>
          <a:p>
            <a:pPr indent="0" lvl="0" marL="457200" rtl="0" algn="ctr">
              <a:spcBef>
                <a:spcPts val="0"/>
              </a:spcBef>
              <a:spcAft>
                <a:spcPts val="0"/>
              </a:spcAft>
              <a:buNone/>
            </a:pPr>
            <a:r>
              <a:rPr lang="en-GB" sz="2400"/>
              <a:t>Model Training &amp; Validation</a:t>
            </a:r>
            <a:endParaRPr sz="6200"/>
          </a:p>
        </p:txBody>
      </p:sp>
      <p:sp>
        <p:nvSpPr>
          <p:cNvPr id="340" name="Google Shape;340;p52"/>
          <p:cNvSpPr txBox="1"/>
          <p:nvPr>
            <p:ph idx="1" type="subTitle"/>
          </p:nvPr>
        </p:nvSpPr>
        <p:spPr>
          <a:xfrm>
            <a:off x="311700" y="1248325"/>
            <a:ext cx="4845600" cy="373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900">
                <a:solidFill>
                  <a:schemeClr val="dk1"/>
                </a:solidFill>
              </a:rPr>
              <a:t>In the deep learning world, the training is performed by an algorithm called Backpropagation. </a:t>
            </a:r>
            <a:r>
              <a:rPr lang="en-GB" sz="1900">
                <a:solidFill>
                  <a:schemeClr val="dk1"/>
                </a:solidFill>
                <a:highlight>
                  <a:srgbClr val="FFFFFF"/>
                </a:highlight>
              </a:rPr>
              <a:t>Backpropagation computes the gradient in weight space of a feedforward neural network, with respect to a loss function.</a:t>
            </a:r>
            <a:endParaRPr sz="1900">
              <a:solidFill>
                <a:schemeClr val="dk1"/>
              </a:solidFill>
              <a:highlight>
                <a:srgbClr val="FFFFFF"/>
              </a:highlight>
            </a:endParaRPr>
          </a:p>
          <a:p>
            <a:pPr indent="0" lvl="0" marL="0" rtl="0" algn="l">
              <a:spcBef>
                <a:spcPts val="0"/>
              </a:spcBef>
              <a:spcAft>
                <a:spcPts val="0"/>
              </a:spcAft>
              <a:buNone/>
            </a:pPr>
            <a:r>
              <a:t/>
            </a:r>
            <a:endParaRPr sz="1900">
              <a:solidFill>
                <a:schemeClr val="dk1"/>
              </a:solidFill>
              <a:highlight>
                <a:srgbClr val="FFFFFF"/>
              </a:highlight>
            </a:endParaRPr>
          </a:p>
          <a:p>
            <a:pPr indent="0" lvl="0" marL="0" rtl="0" algn="l">
              <a:spcBef>
                <a:spcPts val="0"/>
              </a:spcBef>
              <a:spcAft>
                <a:spcPts val="0"/>
              </a:spcAft>
              <a:buNone/>
            </a:pPr>
            <a:r>
              <a:t/>
            </a:r>
            <a:endParaRPr b="1" sz="1400">
              <a:solidFill>
                <a:schemeClr val="dk1"/>
              </a:solidFill>
              <a:highlight>
                <a:srgbClr val="FFFFFF"/>
              </a:highlight>
            </a:endParaRPr>
          </a:p>
          <a:p>
            <a:pPr indent="0" lvl="0" marL="0" rtl="0" algn="l">
              <a:spcBef>
                <a:spcPts val="0"/>
              </a:spcBef>
              <a:spcAft>
                <a:spcPts val="0"/>
              </a:spcAft>
              <a:buNone/>
            </a:pPr>
            <a:r>
              <a:t/>
            </a:r>
            <a:endParaRPr b="1" sz="1400">
              <a:solidFill>
                <a:schemeClr val="dk1"/>
              </a:solidFill>
              <a:highlight>
                <a:srgbClr val="FFFFFF"/>
              </a:highlight>
            </a:endParaRPr>
          </a:p>
          <a:p>
            <a:pPr indent="0" lvl="0" marL="0" rtl="0" algn="l">
              <a:spcBef>
                <a:spcPts val="0"/>
              </a:spcBef>
              <a:spcAft>
                <a:spcPts val="0"/>
              </a:spcAft>
              <a:buNone/>
            </a:pPr>
            <a:r>
              <a:t/>
            </a:r>
            <a:endParaRPr b="1" sz="1400">
              <a:solidFill>
                <a:schemeClr val="dk1"/>
              </a:solidFill>
              <a:highlight>
                <a:srgbClr val="FFFFFF"/>
              </a:highlight>
            </a:endParaRPr>
          </a:p>
        </p:txBody>
      </p:sp>
      <p:pic>
        <p:nvPicPr>
          <p:cNvPr id="341" name="Google Shape;341;p52"/>
          <p:cNvPicPr preferRelativeResize="0"/>
          <p:nvPr/>
        </p:nvPicPr>
        <p:blipFill>
          <a:blip r:embed="rId3">
            <a:alphaModFix/>
          </a:blip>
          <a:stretch>
            <a:fillRect/>
          </a:stretch>
        </p:blipFill>
        <p:spPr>
          <a:xfrm>
            <a:off x="5475025" y="1172100"/>
            <a:ext cx="3432225" cy="2210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53"/>
          <p:cNvPicPr preferRelativeResize="0"/>
          <p:nvPr/>
        </p:nvPicPr>
        <p:blipFill>
          <a:blip r:embed="rId3">
            <a:alphaModFix/>
          </a:blip>
          <a:stretch>
            <a:fillRect/>
          </a:stretch>
        </p:blipFill>
        <p:spPr>
          <a:xfrm>
            <a:off x="152400" y="1108675"/>
            <a:ext cx="8839199" cy="3690322"/>
          </a:xfrm>
          <a:prstGeom prst="rect">
            <a:avLst/>
          </a:prstGeom>
          <a:noFill/>
          <a:ln>
            <a:noFill/>
          </a:ln>
        </p:spPr>
      </p:pic>
      <p:sp>
        <p:nvSpPr>
          <p:cNvPr id="347" name="Google Shape;347;p53"/>
          <p:cNvSpPr txBox="1"/>
          <p:nvPr/>
        </p:nvSpPr>
        <p:spPr>
          <a:xfrm>
            <a:off x="1006625" y="558475"/>
            <a:ext cx="744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1"/>
                </a:solidFill>
              </a:rPr>
              <a:t>Our C</a:t>
            </a:r>
            <a:r>
              <a:rPr lang="en-GB" sz="2200">
                <a:solidFill>
                  <a:schemeClr val="dk1"/>
                </a:solidFill>
              </a:rPr>
              <a:t>ross validation method will be: </a:t>
            </a:r>
            <a:r>
              <a:rPr b="1" lang="en-GB" sz="2200"/>
              <a:t>K-</a:t>
            </a:r>
            <a:r>
              <a:rPr b="1" lang="en-GB" sz="2200"/>
              <a:t>fold stratified</a:t>
            </a:r>
            <a:endParaRPr b="1" sz="2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ctrTitle"/>
          </p:nvPr>
        </p:nvSpPr>
        <p:spPr>
          <a:xfrm>
            <a:off x="333625" y="49675"/>
            <a:ext cx="8520600" cy="114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Thank You For Listening </a:t>
            </a:r>
            <a:endParaRPr/>
          </a:p>
        </p:txBody>
      </p:sp>
      <p:pic>
        <p:nvPicPr>
          <p:cNvPr id="353" name="Google Shape;353;p54"/>
          <p:cNvPicPr preferRelativeResize="0"/>
          <p:nvPr/>
        </p:nvPicPr>
        <p:blipFill>
          <a:blip r:embed="rId3">
            <a:alphaModFix/>
          </a:blip>
          <a:stretch>
            <a:fillRect/>
          </a:stretch>
        </p:blipFill>
        <p:spPr>
          <a:xfrm>
            <a:off x="2689038" y="1159425"/>
            <a:ext cx="3809774" cy="3809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ctrTitle"/>
          </p:nvPr>
        </p:nvSpPr>
        <p:spPr>
          <a:xfrm>
            <a:off x="282900" y="475375"/>
            <a:ext cx="8520600" cy="1008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400"/>
              <a:t>The dataset</a:t>
            </a:r>
            <a:endParaRPr/>
          </a:p>
        </p:txBody>
      </p:sp>
      <p:pic>
        <p:nvPicPr>
          <p:cNvPr id="93" name="Google Shape;93;p17"/>
          <p:cNvPicPr preferRelativeResize="0"/>
          <p:nvPr/>
        </p:nvPicPr>
        <p:blipFill>
          <a:blip r:embed="rId3">
            <a:alphaModFix/>
          </a:blip>
          <a:stretch>
            <a:fillRect/>
          </a:stretch>
        </p:blipFill>
        <p:spPr>
          <a:xfrm>
            <a:off x="152400" y="1636675"/>
            <a:ext cx="8839199" cy="19477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ctrTitle"/>
          </p:nvPr>
        </p:nvSpPr>
        <p:spPr>
          <a:xfrm>
            <a:off x="-85150" y="99450"/>
            <a:ext cx="9144000" cy="115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712"/>
              <a:t>Exploratory data analysis</a:t>
            </a:r>
            <a:endParaRPr b="1" sz="2560"/>
          </a:p>
          <a:p>
            <a:pPr indent="0" lvl="0" marL="0" rtl="0" algn="ctr">
              <a:spcBef>
                <a:spcPts val="0"/>
              </a:spcBef>
              <a:spcAft>
                <a:spcPts val="0"/>
              </a:spcAft>
              <a:buSzPts val="990"/>
              <a:buNone/>
            </a:pPr>
            <a:r>
              <a:rPr lang="en-GB" sz="2560"/>
              <a:t>The dataset</a:t>
            </a:r>
            <a:endParaRPr sz="2920"/>
          </a:p>
        </p:txBody>
      </p:sp>
      <p:pic>
        <p:nvPicPr>
          <p:cNvPr id="99" name="Google Shape;99;p18"/>
          <p:cNvPicPr preferRelativeResize="0"/>
          <p:nvPr/>
        </p:nvPicPr>
        <p:blipFill>
          <a:blip r:embed="rId3">
            <a:alphaModFix/>
          </a:blip>
          <a:stretch>
            <a:fillRect/>
          </a:stretch>
        </p:blipFill>
        <p:spPr>
          <a:xfrm>
            <a:off x="0" y="1249650"/>
            <a:ext cx="2720525" cy="3791350"/>
          </a:xfrm>
          <a:prstGeom prst="rect">
            <a:avLst/>
          </a:prstGeom>
          <a:noFill/>
          <a:ln>
            <a:noFill/>
          </a:ln>
        </p:spPr>
      </p:pic>
      <p:pic>
        <p:nvPicPr>
          <p:cNvPr id="100" name="Google Shape;100;p18"/>
          <p:cNvPicPr preferRelativeResize="0"/>
          <p:nvPr/>
        </p:nvPicPr>
        <p:blipFill>
          <a:blip r:embed="rId4">
            <a:alphaModFix/>
          </a:blip>
          <a:stretch>
            <a:fillRect/>
          </a:stretch>
        </p:blipFill>
        <p:spPr>
          <a:xfrm>
            <a:off x="2720525" y="777751"/>
            <a:ext cx="6423474" cy="436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ctrTitle"/>
          </p:nvPr>
        </p:nvSpPr>
        <p:spPr>
          <a:xfrm>
            <a:off x="311700" y="169525"/>
            <a:ext cx="8520600" cy="930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Observations</a:t>
            </a:r>
            <a:endParaRPr/>
          </a:p>
        </p:txBody>
      </p:sp>
      <p:sp>
        <p:nvSpPr>
          <p:cNvPr id="106" name="Google Shape;106;p19"/>
          <p:cNvSpPr txBox="1"/>
          <p:nvPr>
            <p:ph idx="1" type="subTitle"/>
          </p:nvPr>
        </p:nvSpPr>
        <p:spPr>
          <a:xfrm>
            <a:off x="311700" y="1127850"/>
            <a:ext cx="8520600" cy="3795600"/>
          </a:xfrm>
          <a:prstGeom prst="rect">
            <a:avLst/>
          </a:prstGeom>
        </p:spPr>
        <p:txBody>
          <a:bodyPr anchorCtr="0" anchor="t" bIns="91425" lIns="91425" spcFirstLastPara="1" rIns="91425" wrap="square" tIns="91425">
            <a:normAutofit lnSpcReduction="20000"/>
          </a:bodyPr>
          <a:lstStyle/>
          <a:p>
            <a:pPr indent="-356629" lvl="0" marL="457200" rtl="0" algn="l">
              <a:spcBef>
                <a:spcPts val="0"/>
              </a:spcBef>
              <a:spcAft>
                <a:spcPts val="0"/>
              </a:spcAft>
              <a:buClr>
                <a:schemeClr val="dk1"/>
              </a:buClr>
              <a:buSzPts val="2016"/>
              <a:buAutoNum type="arabicParenR"/>
            </a:pPr>
            <a:r>
              <a:rPr lang="en-GB" sz="2016">
                <a:solidFill>
                  <a:schemeClr val="dk1"/>
                </a:solidFill>
              </a:rPr>
              <a:t>We have multi-label data, which means that a leaf can have one disease or a couple of diseases.</a:t>
            </a:r>
            <a:endParaRPr sz="2016">
              <a:solidFill>
                <a:schemeClr val="dk1"/>
              </a:solidFill>
            </a:endParaRPr>
          </a:p>
          <a:p>
            <a:pPr indent="0" lvl="0" marL="457200" rtl="0" algn="l">
              <a:spcBef>
                <a:spcPts val="0"/>
              </a:spcBef>
              <a:spcAft>
                <a:spcPts val="0"/>
              </a:spcAft>
              <a:buNone/>
            </a:pPr>
            <a:r>
              <a:rPr lang="en-GB" sz="2016">
                <a:solidFill>
                  <a:schemeClr val="dk1"/>
                </a:solidFill>
              </a:rPr>
              <a:t>This is an important observation </a:t>
            </a:r>
            <a:r>
              <a:rPr lang="en-GB" sz="2016">
                <a:solidFill>
                  <a:schemeClr val="dk1"/>
                </a:solidFill>
              </a:rPr>
              <a:t>because</a:t>
            </a:r>
            <a:r>
              <a:rPr lang="en-GB" sz="2016">
                <a:solidFill>
                  <a:schemeClr val="dk1"/>
                </a:solidFill>
              </a:rPr>
              <a:t> it defines for us the strategy of work and training with the data that will be detailed in milestones section.</a:t>
            </a:r>
            <a:endParaRPr sz="2016">
              <a:solidFill>
                <a:schemeClr val="dk1"/>
              </a:solidFill>
            </a:endParaRPr>
          </a:p>
          <a:p>
            <a:pPr indent="0" lvl="0" marL="0" rtl="0" algn="l">
              <a:spcBef>
                <a:spcPts val="0"/>
              </a:spcBef>
              <a:spcAft>
                <a:spcPts val="0"/>
              </a:spcAft>
              <a:buNone/>
            </a:pPr>
            <a:r>
              <a:t/>
            </a:r>
            <a:endParaRPr sz="2016">
              <a:solidFill>
                <a:schemeClr val="dk1"/>
              </a:solidFill>
            </a:endParaRPr>
          </a:p>
          <a:p>
            <a:pPr indent="-356629" lvl="0" marL="457200" rtl="0" algn="l">
              <a:spcBef>
                <a:spcPts val="0"/>
              </a:spcBef>
              <a:spcAft>
                <a:spcPts val="0"/>
              </a:spcAft>
              <a:buClr>
                <a:schemeClr val="dk1"/>
              </a:buClr>
              <a:buSzPts val="2016"/>
              <a:buAutoNum type="arabicParenR"/>
            </a:pPr>
            <a:r>
              <a:rPr lang="en-GB" sz="2016">
                <a:solidFill>
                  <a:schemeClr val="dk1"/>
                </a:solidFill>
              </a:rPr>
              <a:t>It seems to that the </a:t>
            </a:r>
            <a:r>
              <a:rPr lang="en-GB" sz="2000">
                <a:solidFill>
                  <a:schemeClr val="dk1"/>
                </a:solidFill>
              </a:rPr>
              <a:t>Dataset is pretty unbalanced.</a:t>
            </a:r>
            <a:endParaRPr sz="2000">
              <a:solidFill>
                <a:schemeClr val="dk1"/>
              </a:solidFill>
            </a:endParaRPr>
          </a:p>
          <a:p>
            <a:pPr indent="0" lvl="0" marL="457200" rtl="0" algn="l">
              <a:spcBef>
                <a:spcPts val="0"/>
              </a:spcBef>
              <a:spcAft>
                <a:spcPts val="0"/>
              </a:spcAft>
              <a:buNone/>
            </a:pPr>
            <a:r>
              <a:rPr lang="en-GB" sz="1900">
                <a:solidFill>
                  <a:schemeClr val="dk1"/>
                </a:solidFill>
              </a:rPr>
              <a:t>We need to choose the appropriate sampling strategy to sortout this issue.</a:t>
            </a:r>
            <a:endParaRPr sz="1900">
              <a:solidFill>
                <a:schemeClr val="dk1"/>
              </a:solidFill>
            </a:endParaRPr>
          </a:p>
          <a:p>
            <a:pPr indent="0" lvl="0" marL="457200" rtl="0" algn="l">
              <a:spcBef>
                <a:spcPts val="0"/>
              </a:spcBef>
              <a:spcAft>
                <a:spcPts val="0"/>
              </a:spcAft>
              <a:buNone/>
            </a:pPr>
            <a:r>
              <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GB" sz="1900">
                <a:solidFill>
                  <a:schemeClr val="dk1"/>
                </a:solidFill>
              </a:rPr>
              <a:t>The pictures were taken in different times of the day and under different focal camera settings.</a:t>
            </a:r>
            <a:endParaRPr sz="1000">
              <a:solidFill>
                <a:schemeClr val="dk1"/>
              </a:solidFill>
            </a:endParaRPr>
          </a:p>
          <a:p>
            <a:pPr indent="0" lvl="0" marL="45720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107" name="Google Shape;107;p19"/>
          <p:cNvSpPr txBox="1"/>
          <p:nvPr/>
        </p:nvSpPr>
        <p:spPr>
          <a:xfrm>
            <a:off x="5832300" y="1942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ctrTitle"/>
          </p:nvPr>
        </p:nvSpPr>
        <p:spPr>
          <a:xfrm>
            <a:off x="311700" y="83800"/>
            <a:ext cx="8520600" cy="1005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The Competition Score</a:t>
            </a:r>
            <a:endParaRPr/>
          </a:p>
        </p:txBody>
      </p:sp>
      <p:sp>
        <p:nvSpPr>
          <p:cNvPr id="113" name="Google Shape;113;p20"/>
          <p:cNvSpPr txBox="1"/>
          <p:nvPr>
            <p:ph idx="1" type="subTitle"/>
          </p:nvPr>
        </p:nvSpPr>
        <p:spPr>
          <a:xfrm>
            <a:off x="0" y="942900"/>
            <a:ext cx="9082500" cy="420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900">
                <a:solidFill>
                  <a:schemeClr val="dk1"/>
                </a:solidFill>
                <a:highlight>
                  <a:srgbClr val="FFFFFF"/>
                </a:highlight>
              </a:rPr>
              <a:t>The evaluation metric for the competition is Mean F1-Score.</a:t>
            </a:r>
            <a:endParaRPr sz="1900">
              <a:solidFill>
                <a:schemeClr val="dk1"/>
              </a:solidFill>
              <a:highlight>
                <a:srgbClr val="FFFFFF"/>
              </a:highlight>
            </a:endParaRPr>
          </a:p>
          <a:p>
            <a:pPr indent="0" lvl="0" marL="0" rtl="0" algn="l">
              <a:spcBef>
                <a:spcPts val="0"/>
              </a:spcBef>
              <a:spcAft>
                <a:spcPts val="0"/>
              </a:spcAft>
              <a:buNone/>
            </a:pPr>
            <a:r>
              <a:rPr lang="en-GB" sz="1900">
                <a:solidFill>
                  <a:srgbClr val="202122"/>
                </a:solidFill>
                <a:highlight>
                  <a:srgbClr val="FFFFFF"/>
                </a:highlight>
              </a:rPr>
              <a:t>The F1 Score is calculated from the </a:t>
            </a:r>
            <a:r>
              <a:rPr b="1" lang="en-GB" sz="1900">
                <a:solidFill>
                  <a:srgbClr val="202122"/>
                </a:solidFill>
                <a:highlight>
                  <a:srgbClr val="FFFFFF"/>
                </a:highlight>
              </a:rPr>
              <a:t>precision</a:t>
            </a:r>
            <a:r>
              <a:rPr lang="en-GB" sz="1900">
                <a:solidFill>
                  <a:srgbClr val="202122"/>
                </a:solidFill>
                <a:highlight>
                  <a:srgbClr val="FFFFFF"/>
                </a:highlight>
              </a:rPr>
              <a:t> and the </a:t>
            </a:r>
            <a:r>
              <a:rPr b="1" lang="en-GB" sz="1900">
                <a:solidFill>
                  <a:srgbClr val="202122"/>
                </a:solidFill>
                <a:highlight>
                  <a:srgbClr val="FFFFFF"/>
                </a:highlight>
              </a:rPr>
              <a:t>recall</a:t>
            </a:r>
            <a:r>
              <a:rPr lang="en-GB" sz="1900">
                <a:solidFill>
                  <a:srgbClr val="202122"/>
                </a:solidFill>
                <a:highlight>
                  <a:srgbClr val="FFFFFF"/>
                </a:highlight>
              </a:rPr>
              <a:t>.</a:t>
            </a:r>
            <a:endParaRPr sz="1900">
              <a:solidFill>
                <a:srgbClr val="202122"/>
              </a:solidFill>
              <a:highlight>
                <a:srgbClr val="FFFFFF"/>
              </a:highlight>
            </a:endParaRPr>
          </a:p>
          <a:p>
            <a:pPr indent="0" lvl="0" marL="0" rtl="0" algn="l">
              <a:spcBef>
                <a:spcPts val="0"/>
              </a:spcBef>
              <a:spcAft>
                <a:spcPts val="0"/>
              </a:spcAft>
              <a:buNone/>
            </a:pPr>
            <a:r>
              <a:t/>
            </a:r>
            <a:endParaRPr sz="1900">
              <a:solidFill>
                <a:srgbClr val="202122"/>
              </a:solidFill>
              <a:highlight>
                <a:srgbClr val="FFFFFF"/>
              </a:highlight>
            </a:endParaRPr>
          </a:p>
          <a:p>
            <a:pPr indent="0" lvl="0" marL="0" rtl="0" algn="l">
              <a:spcBef>
                <a:spcPts val="0"/>
              </a:spcBef>
              <a:spcAft>
                <a:spcPts val="0"/>
              </a:spcAft>
              <a:buNone/>
            </a:pPr>
            <a:r>
              <a:rPr b="1" lang="en-GB" sz="1900">
                <a:solidFill>
                  <a:srgbClr val="202122"/>
                </a:solidFill>
                <a:highlight>
                  <a:srgbClr val="FFFFFF"/>
                </a:highlight>
              </a:rPr>
              <a:t>Precision</a:t>
            </a:r>
            <a:r>
              <a:rPr lang="en-GB" sz="1900">
                <a:solidFill>
                  <a:srgbClr val="202122"/>
                </a:solidFill>
                <a:highlight>
                  <a:srgbClr val="FFFFFF"/>
                </a:highlight>
              </a:rPr>
              <a:t> =  the number True Positive samples divided by all Positive samples predicted.</a:t>
            </a:r>
            <a:endParaRPr sz="1900">
              <a:solidFill>
                <a:srgbClr val="202122"/>
              </a:solidFill>
              <a:highlight>
                <a:srgbClr val="FFFFFF"/>
              </a:highlight>
            </a:endParaRPr>
          </a:p>
          <a:p>
            <a:pPr indent="0" lvl="0" marL="0" rtl="0" algn="l">
              <a:spcBef>
                <a:spcPts val="0"/>
              </a:spcBef>
              <a:spcAft>
                <a:spcPts val="0"/>
              </a:spcAft>
              <a:buNone/>
            </a:pPr>
            <a:r>
              <a:rPr b="1" lang="en-GB" sz="1900">
                <a:solidFill>
                  <a:srgbClr val="202122"/>
                </a:solidFill>
                <a:highlight>
                  <a:srgbClr val="FFFFFF"/>
                </a:highlight>
              </a:rPr>
              <a:t>Recall</a:t>
            </a:r>
            <a:r>
              <a:rPr lang="en-GB" sz="1900">
                <a:solidFill>
                  <a:srgbClr val="202122"/>
                </a:solidFill>
                <a:highlight>
                  <a:srgbClr val="FFFFFF"/>
                </a:highlight>
              </a:rPr>
              <a:t> = the number True Positive samples divided by all Positive samples that should have been identified as positive.</a:t>
            </a:r>
            <a:endParaRPr sz="1900">
              <a:solidFill>
                <a:srgbClr val="202122"/>
              </a:solidFill>
              <a:highlight>
                <a:srgbClr val="FFFFFF"/>
              </a:highlight>
            </a:endParaRPr>
          </a:p>
          <a:p>
            <a:pPr indent="0" lvl="0" marL="0" rtl="0" algn="l">
              <a:spcBef>
                <a:spcPts val="0"/>
              </a:spcBef>
              <a:spcAft>
                <a:spcPts val="0"/>
              </a:spcAft>
              <a:buNone/>
            </a:pPr>
            <a:r>
              <a:t/>
            </a:r>
            <a:endParaRPr sz="1900">
              <a:solidFill>
                <a:srgbClr val="202122"/>
              </a:solidFill>
              <a:highlight>
                <a:srgbClr val="FFFFFF"/>
              </a:highlight>
            </a:endParaRPr>
          </a:p>
          <a:p>
            <a:pPr indent="0" lvl="0" marL="0" rtl="0" algn="l">
              <a:spcBef>
                <a:spcPts val="0"/>
              </a:spcBef>
              <a:spcAft>
                <a:spcPts val="0"/>
              </a:spcAft>
              <a:buNone/>
            </a:pPr>
            <a:r>
              <a:rPr lang="en-GB" sz="1900">
                <a:solidFill>
                  <a:srgbClr val="202122"/>
                </a:solidFill>
                <a:highlight>
                  <a:srgbClr val="FFFFFF"/>
                </a:highlight>
              </a:rPr>
              <a:t>The F1 equation is : </a:t>
            </a:r>
            <a:endParaRPr sz="1900">
              <a:solidFill>
                <a:srgbClr val="202122"/>
              </a:solidFill>
              <a:highlight>
                <a:srgbClr val="FFFFFF"/>
              </a:highlight>
            </a:endParaRPr>
          </a:p>
          <a:p>
            <a:pPr indent="0" lvl="0" marL="0" rtl="0" algn="l">
              <a:spcBef>
                <a:spcPts val="0"/>
              </a:spcBef>
              <a:spcAft>
                <a:spcPts val="0"/>
              </a:spcAft>
              <a:buNone/>
            </a:pPr>
            <a:r>
              <a:t/>
            </a:r>
            <a:endParaRPr sz="1900">
              <a:solidFill>
                <a:srgbClr val="202122"/>
              </a:solidFill>
              <a:highlight>
                <a:srgbClr val="FFFFFF"/>
              </a:highlight>
            </a:endParaRPr>
          </a:p>
          <a:p>
            <a:pPr indent="0" lvl="0" marL="0" rtl="0" algn="l">
              <a:spcBef>
                <a:spcPts val="0"/>
              </a:spcBef>
              <a:spcAft>
                <a:spcPts val="0"/>
              </a:spcAft>
              <a:buNone/>
            </a:pPr>
            <a:r>
              <a:rPr lang="en-GB" sz="1900" u="sng">
                <a:solidFill>
                  <a:srgbClr val="202122"/>
                </a:solidFill>
                <a:highlight>
                  <a:srgbClr val="FFFFFF"/>
                </a:highlight>
              </a:rPr>
              <a:t>The conclusion</a:t>
            </a:r>
            <a:r>
              <a:rPr lang="en-GB" sz="1900">
                <a:solidFill>
                  <a:srgbClr val="202122"/>
                </a:solidFill>
                <a:highlight>
                  <a:srgbClr val="FFFFFF"/>
                </a:highlight>
              </a:rPr>
              <a:t>:</a:t>
            </a:r>
            <a:endParaRPr sz="1900">
              <a:solidFill>
                <a:srgbClr val="202122"/>
              </a:solidFill>
              <a:highlight>
                <a:srgbClr val="FFFFFF"/>
              </a:highlight>
            </a:endParaRPr>
          </a:p>
          <a:p>
            <a:pPr indent="0" lvl="0" marL="0" rtl="0" algn="l">
              <a:spcBef>
                <a:spcPts val="0"/>
              </a:spcBef>
              <a:spcAft>
                <a:spcPts val="0"/>
              </a:spcAft>
              <a:buNone/>
            </a:pPr>
            <a:r>
              <a:rPr lang="en-GB" sz="1900">
                <a:solidFill>
                  <a:srgbClr val="202122"/>
                </a:solidFill>
                <a:highlight>
                  <a:srgbClr val="FFFFFF"/>
                </a:highlight>
              </a:rPr>
              <a:t>We should try to erase the TP rate and reduce the FP and FN rates. The TN rate is not relevant for us.</a:t>
            </a:r>
            <a:endParaRPr sz="1900">
              <a:solidFill>
                <a:srgbClr val="202122"/>
              </a:solidFill>
              <a:highlight>
                <a:srgbClr val="FFFFFF"/>
              </a:highlight>
            </a:endParaRPr>
          </a:p>
        </p:txBody>
      </p:sp>
      <p:pic>
        <p:nvPicPr>
          <p:cNvPr id="114" name="Google Shape;114;p20"/>
          <p:cNvPicPr preferRelativeResize="0"/>
          <p:nvPr/>
        </p:nvPicPr>
        <p:blipFill>
          <a:blip r:embed="rId3">
            <a:alphaModFix/>
          </a:blip>
          <a:stretch>
            <a:fillRect/>
          </a:stretch>
        </p:blipFill>
        <p:spPr>
          <a:xfrm>
            <a:off x="2495175" y="3134150"/>
            <a:ext cx="6241450" cy="70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nvSpPr>
        <p:spPr>
          <a:xfrm>
            <a:off x="1432675" y="1589250"/>
            <a:ext cx="73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0" name="Google Shape;120;p21"/>
          <p:cNvSpPr txBox="1"/>
          <p:nvPr/>
        </p:nvSpPr>
        <p:spPr>
          <a:xfrm>
            <a:off x="0" y="1625275"/>
            <a:ext cx="9144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300"/>
              <a:t>Neural networks &amp; </a:t>
            </a:r>
            <a:r>
              <a:rPr lang="en-GB" sz="3300"/>
              <a:t>Deep learning theory</a:t>
            </a:r>
            <a:endParaRPr sz="3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